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sldIdLst>
    <p:sldId id="256" r:id="rId2"/>
    <p:sldId id="268" r:id="rId3"/>
    <p:sldId id="269" r:id="rId4"/>
    <p:sldId id="274" r:id="rId5"/>
    <p:sldId id="275" r:id="rId6"/>
    <p:sldId id="296" r:id="rId7"/>
    <p:sldId id="276" r:id="rId8"/>
    <p:sldId id="257" r:id="rId9"/>
    <p:sldId id="277" r:id="rId10"/>
    <p:sldId id="273" r:id="rId11"/>
    <p:sldId id="271" r:id="rId12"/>
    <p:sldId id="270" r:id="rId13"/>
    <p:sldId id="264" r:id="rId14"/>
    <p:sldId id="272" r:id="rId15"/>
    <p:sldId id="258" r:id="rId16"/>
    <p:sldId id="259" r:id="rId17"/>
    <p:sldId id="262" r:id="rId18"/>
    <p:sldId id="260" r:id="rId19"/>
    <p:sldId id="265" r:id="rId20"/>
    <p:sldId id="261" r:id="rId21"/>
    <p:sldId id="263" r:id="rId22"/>
    <p:sldId id="266" r:id="rId23"/>
    <p:sldId id="279" r:id="rId24"/>
    <p:sldId id="280" r:id="rId25"/>
    <p:sldId id="281" r:id="rId26"/>
    <p:sldId id="282" r:id="rId27"/>
    <p:sldId id="285" r:id="rId28"/>
    <p:sldId id="286" r:id="rId29"/>
    <p:sldId id="283" r:id="rId30"/>
    <p:sldId id="287" r:id="rId31"/>
    <p:sldId id="288" r:id="rId32"/>
    <p:sldId id="289" r:id="rId33"/>
    <p:sldId id="290" r:id="rId34"/>
    <p:sldId id="294" r:id="rId35"/>
    <p:sldId id="291" r:id="rId36"/>
    <p:sldId id="293" r:id="rId37"/>
    <p:sldId id="295" r:id="rId38"/>
    <p:sldId id="292" r:id="rId39"/>
    <p:sldId id="278"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7E85B6-D88E-4A01-8AC9-3C490B7204DB}"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ru-RU"/>
        </a:p>
      </dgm:t>
    </dgm:pt>
    <dgm:pt modelId="{5989F87B-A1F7-4FD1-8369-162CACA762FC}">
      <dgm:prSet phldrT="[Текст]"/>
      <dgm:spPr/>
      <dgm:t>
        <a:bodyPr/>
        <a:lstStyle/>
        <a:p>
          <a:r>
            <a:rPr lang="ru-RU" dirty="0" smtClean="0"/>
            <a:t>Корпоративный контент (библиотеки, школы, вузы, театры, музеи, др.)</a:t>
          </a:r>
          <a:endParaRPr lang="ru-RU" dirty="0"/>
        </a:p>
      </dgm:t>
    </dgm:pt>
    <dgm:pt modelId="{F4D1FD1A-E569-4349-B02F-495EABB30C47}" type="parTrans" cxnId="{1E6EA305-088F-45F9-B16A-93036E2B6D40}">
      <dgm:prSet/>
      <dgm:spPr/>
      <dgm:t>
        <a:bodyPr/>
        <a:lstStyle/>
        <a:p>
          <a:endParaRPr lang="ru-RU"/>
        </a:p>
      </dgm:t>
    </dgm:pt>
    <dgm:pt modelId="{32F641C8-F0A3-4012-B5EB-B75B15433D62}" type="sibTrans" cxnId="{1E6EA305-088F-45F9-B16A-93036E2B6D40}">
      <dgm:prSet/>
      <dgm:spPr/>
      <dgm:t>
        <a:bodyPr/>
        <a:lstStyle/>
        <a:p>
          <a:endParaRPr lang="ru-RU"/>
        </a:p>
      </dgm:t>
    </dgm:pt>
    <dgm:pt modelId="{8C1B8261-45EB-48E3-9C54-D03CF91340F8}">
      <dgm:prSet phldrT="[Текст]" custT="1"/>
      <dgm:spPr/>
      <dgm:t>
        <a:bodyPr/>
        <a:lstStyle/>
        <a:p>
          <a:r>
            <a:rPr lang="ru-RU" sz="1400" dirty="0" smtClean="0"/>
            <a:t>ООР</a:t>
          </a:r>
          <a:endParaRPr lang="ru-RU" sz="1400" dirty="0"/>
        </a:p>
      </dgm:t>
    </dgm:pt>
    <dgm:pt modelId="{04657E45-1ECE-4458-AF3E-7705B4FB8C15}" type="parTrans" cxnId="{0F723F28-6CDA-4C92-84F6-B8FA99B95D3A}">
      <dgm:prSet/>
      <dgm:spPr/>
      <dgm:t>
        <a:bodyPr/>
        <a:lstStyle/>
        <a:p>
          <a:endParaRPr lang="ru-RU"/>
        </a:p>
      </dgm:t>
    </dgm:pt>
    <dgm:pt modelId="{8AADB504-CE93-423C-B28B-D6B9835F0D5B}" type="sibTrans" cxnId="{0F723F28-6CDA-4C92-84F6-B8FA99B95D3A}">
      <dgm:prSet/>
      <dgm:spPr/>
      <dgm:t>
        <a:bodyPr/>
        <a:lstStyle/>
        <a:p>
          <a:endParaRPr lang="ru-RU"/>
        </a:p>
      </dgm:t>
    </dgm:pt>
    <dgm:pt modelId="{94115854-CFEE-4216-AEEC-33AD582D72DC}">
      <dgm:prSet phldrT="[Текст]"/>
      <dgm:spPr/>
      <dgm:t>
        <a:bodyPr/>
        <a:lstStyle/>
        <a:p>
          <a:r>
            <a:rPr lang="ru-RU" dirty="0" smtClean="0"/>
            <a:t>Региональные образовательные порталы</a:t>
          </a:r>
          <a:endParaRPr lang="ru-RU" dirty="0"/>
        </a:p>
      </dgm:t>
    </dgm:pt>
    <dgm:pt modelId="{D49932AA-730D-4A5C-A9BD-5DE30E34D768}" type="parTrans" cxnId="{47C64AFB-54F3-4F2E-AA11-2EA3A49D709C}">
      <dgm:prSet/>
      <dgm:spPr/>
      <dgm:t>
        <a:bodyPr/>
        <a:lstStyle/>
        <a:p>
          <a:endParaRPr lang="ru-RU"/>
        </a:p>
      </dgm:t>
    </dgm:pt>
    <dgm:pt modelId="{AB03F3F6-3804-427D-9DB2-DF4A87B39765}" type="sibTrans" cxnId="{47C64AFB-54F3-4F2E-AA11-2EA3A49D709C}">
      <dgm:prSet/>
      <dgm:spPr/>
      <dgm:t>
        <a:bodyPr/>
        <a:lstStyle/>
        <a:p>
          <a:endParaRPr lang="ru-RU"/>
        </a:p>
      </dgm:t>
    </dgm:pt>
    <dgm:pt modelId="{53655565-7546-4F99-BFB2-17495607AC68}">
      <dgm:prSet phldrT="[Текст]"/>
      <dgm:spPr/>
      <dgm:t>
        <a:bodyPr/>
        <a:lstStyle/>
        <a:p>
          <a:r>
            <a:rPr lang="ru-RU" dirty="0" smtClean="0"/>
            <a:t>Образовательные </a:t>
          </a:r>
          <a:r>
            <a:rPr lang="ru-RU" dirty="0" err="1" smtClean="0"/>
            <a:t>Видеосети</a:t>
          </a:r>
          <a:r>
            <a:rPr lang="ru-RU" dirty="0" smtClean="0"/>
            <a:t> и Интернет ТВ</a:t>
          </a:r>
          <a:endParaRPr lang="ru-RU" dirty="0"/>
        </a:p>
      </dgm:t>
    </dgm:pt>
    <dgm:pt modelId="{24A36035-2C39-4956-966C-DD7D75D99045}" type="parTrans" cxnId="{C46D7BA4-1585-4392-9F7D-EDE3C7640794}">
      <dgm:prSet/>
      <dgm:spPr/>
      <dgm:t>
        <a:bodyPr/>
        <a:lstStyle/>
        <a:p>
          <a:endParaRPr lang="ru-RU"/>
        </a:p>
      </dgm:t>
    </dgm:pt>
    <dgm:pt modelId="{0B52E804-FE23-4D10-80DE-90242C1C7FEC}" type="sibTrans" cxnId="{C46D7BA4-1585-4392-9F7D-EDE3C7640794}">
      <dgm:prSet/>
      <dgm:spPr/>
      <dgm:t>
        <a:bodyPr/>
        <a:lstStyle/>
        <a:p>
          <a:endParaRPr lang="ru-RU"/>
        </a:p>
      </dgm:t>
    </dgm:pt>
    <dgm:pt modelId="{C815D1BF-6A88-4C47-BDB0-DCA5EA9BB6D9}">
      <dgm:prSet phldrT="[Текст]"/>
      <dgm:spPr/>
      <dgm:t>
        <a:bodyPr/>
        <a:lstStyle/>
        <a:p>
          <a:r>
            <a:rPr lang="ru-RU" dirty="0" smtClean="0"/>
            <a:t>Социальные медиа (сообщества, сети)</a:t>
          </a:r>
          <a:endParaRPr lang="ru-RU" dirty="0"/>
        </a:p>
      </dgm:t>
    </dgm:pt>
    <dgm:pt modelId="{9B5900D6-8519-4BB1-BB97-2DE20E728298}" type="parTrans" cxnId="{AA5FCEF0-B3D5-4D28-BF0F-3A4A241CC7C8}">
      <dgm:prSet/>
      <dgm:spPr/>
      <dgm:t>
        <a:bodyPr/>
        <a:lstStyle/>
        <a:p>
          <a:endParaRPr lang="ru-RU"/>
        </a:p>
      </dgm:t>
    </dgm:pt>
    <dgm:pt modelId="{BC42126D-A6D6-4655-A119-07C1BD54648A}" type="sibTrans" cxnId="{AA5FCEF0-B3D5-4D28-BF0F-3A4A241CC7C8}">
      <dgm:prSet/>
      <dgm:spPr/>
      <dgm:t>
        <a:bodyPr/>
        <a:lstStyle/>
        <a:p>
          <a:endParaRPr lang="ru-RU"/>
        </a:p>
      </dgm:t>
    </dgm:pt>
    <dgm:pt modelId="{A966447A-00AF-43C0-82C8-EA0C2DE66672}">
      <dgm:prSet phldrT="[Текст]"/>
      <dgm:spPr/>
      <dgm:t>
        <a:bodyPr/>
        <a:lstStyle/>
        <a:p>
          <a:r>
            <a:rPr lang="ru-RU" dirty="0" smtClean="0"/>
            <a:t>Дистанционные учебные платформы и МООК</a:t>
          </a:r>
          <a:endParaRPr lang="ru-RU" dirty="0"/>
        </a:p>
      </dgm:t>
    </dgm:pt>
    <dgm:pt modelId="{05BF1EE4-FD75-4C42-8F18-1468CC172455}" type="parTrans" cxnId="{53295E35-189E-4095-9659-8705B3CEBF8B}">
      <dgm:prSet/>
      <dgm:spPr/>
      <dgm:t>
        <a:bodyPr/>
        <a:lstStyle/>
        <a:p>
          <a:endParaRPr lang="ru-RU"/>
        </a:p>
      </dgm:t>
    </dgm:pt>
    <dgm:pt modelId="{0A9CDEDA-914E-42B0-852B-EAF7AA8230A5}" type="sibTrans" cxnId="{53295E35-189E-4095-9659-8705B3CEBF8B}">
      <dgm:prSet/>
      <dgm:spPr/>
      <dgm:t>
        <a:bodyPr/>
        <a:lstStyle/>
        <a:p>
          <a:endParaRPr lang="ru-RU"/>
        </a:p>
      </dgm:t>
    </dgm:pt>
    <dgm:pt modelId="{BE93278A-096F-4460-B04F-229C2C7E49F6}">
      <dgm:prSet phldrT="[Текст]"/>
      <dgm:spPr/>
      <dgm:t>
        <a:bodyPr/>
        <a:lstStyle/>
        <a:p>
          <a:r>
            <a:rPr lang="ru-RU" dirty="0" smtClean="0"/>
            <a:t>Издательский контент (учебники, пособия, журналы)</a:t>
          </a:r>
          <a:endParaRPr lang="ru-RU" dirty="0"/>
        </a:p>
      </dgm:t>
    </dgm:pt>
    <dgm:pt modelId="{4784AB5B-D5C0-4AE9-BDCF-D898D7257AC4}" type="parTrans" cxnId="{576FC3AB-BDA5-4094-BF60-D6F000B1BC69}">
      <dgm:prSet/>
      <dgm:spPr/>
      <dgm:t>
        <a:bodyPr/>
        <a:lstStyle/>
        <a:p>
          <a:endParaRPr lang="ru-RU"/>
        </a:p>
      </dgm:t>
    </dgm:pt>
    <dgm:pt modelId="{CF91460C-8B8A-440E-BCBF-9A1C92AA4045}" type="sibTrans" cxnId="{576FC3AB-BDA5-4094-BF60-D6F000B1BC69}">
      <dgm:prSet/>
      <dgm:spPr/>
      <dgm:t>
        <a:bodyPr/>
        <a:lstStyle/>
        <a:p>
          <a:endParaRPr lang="ru-RU"/>
        </a:p>
      </dgm:t>
    </dgm:pt>
    <dgm:pt modelId="{4F0F6CA8-811F-4796-91B2-B5649EBE8DB1}" type="pres">
      <dgm:prSet presAssocID="{037E85B6-D88E-4A01-8AC9-3C490B7204DB}" presName="Name0" presStyleCnt="0">
        <dgm:presLayoutVars>
          <dgm:chMax val="1"/>
          <dgm:chPref val="1"/>
          <dgm:dir/>
          <dgm:animOne val="branch"/>
          <dgm:animLvl val="lvl"/>
        </dgm:presLayoutVars>
      </dgm:prSet>
      <dgm:spPr/>
      <dgm:t>
        <a:bodyPr/>
        <a:lstStyle/>
        <a:p>
          <a:endParaRPr lang="ru-RU"/>
        </a:p>
      </dgm:t>
    </dgm:pt>
    <dgm:pt modelId="{9D373520-2014-4415-BA59-A924F8FBF126}" type="pres">
      <dgm:prSet presAssocID="{5989F87B-A1F7-4FD1-8369-162CACA762FC}" presName="Parent" presStyleLbl="node0" presStyleIdx="0" presStyleCnt="1" custScaleX="98721" custScaleY="99944">
        <dgm:presLayoutVars>
          <dgm:chMax val="6"/>
          <dgm:chPref val="6"/>
        </dgm:presLayoutVars>
      </dgm:prSet>
      <dgm:spPr/>
      <dgm:t>
        <a:bodyPr/>
        <a:lstStyle/>
        <a:p>
          <a:endParaRPr lang="ru-RU"/>
        </a:p>
      </dgm:t>
    </dgm:pt>
    <dgm:pt modelId="{6D924A0C-169F-4D48-A959-944D43A916C7}" type="pres">
      <dgm:prSet presAssocID="{8C1B8261-45EB-48E3-9C54-D03CF91340F8}" presName="Accent1" presStyleCnt="0"/>
      <dgm:spPr/>
    </dgm:pt>
    <dgm:pt modelId="{695EC265-EC25-4E80-AFA7-D923EDA4FCEC}" type="pres">
      <dgm:prSet presAssocID="{8C1B8261-45EB-48E3-9C54-D03CF91340F8}" presName="Accent" presStyleLbl="bgShp" presStyleIdx="0" presStyleCnt="6"/>
      <dgm:spPr/>
    </dgm:pt>
    <dgm:pt modelId="{6F766B2E-F4E1-4D3D-AD1B-D1AA66F3077A}" type="pres">
      <dgm:prSet presAssocID="{8C1B8261-45EB-48E3-9C54-D03CF91340F8}" presName="Child1" presStyleLbl="node1" presStyleIdx="0" presStyleCnt="6">
        <dgm:presLayoutVars>
          <dgm:chMax val="0"/>
          <dgm:chPref val="0"/>
          <dgm:bulletEnabled val="1"/>
        </dgm:presLayoutVars>
      </dgm:prSet>
      <dgm:spPr/>
      <dgm:t>
        <a:bodyPr/>
        <a:lstStyle/>
        <a:p>
          <a:endParaRPr lang="ru-RU"/>
        </a:p>
      </dgm:t>
    </dgm:pt>
    <dgm:pt modelId="{9F6FD2AD-91FA-496A-88E0-A583C19346E6}" type="pres">
      <dgm:prSet presAssocID="{94115854-CFEE-4216-AEEC-33AD582D72DC}" presName="Accent2" presStyleCnt="0"/>
      <dgm:spPr/>
    </dgm:pt>
    <dgm:pt modelId="{2C3143B2-955C-4D4E-981B-572342B8AF82}" type="pres">
      <dgm:prSet presAssocID="{94115854-CFEE-4216-AEEC-33AD582D72DC}" presName="Accent" presStyleLbl="bgShp" presStyleIdx="1" presStyleCnt="6"/>
      <dgm:spPr/>
    </dgm:pt>
    <dgm:pt modelId="{C974D4FF-7394-4FEA-A1BF-C2EB82240F91}" type="pres">
      <dgm:prSet presAssocID="{94115854-CFEE-4216-AEEC-33AD582D72DC}" presName="Child2" presStyleLbl="node1" presStyleIdx="1" presStyleCnt="6">
        <dgm:presLayoutVars>
          <dgm:chMax val="0"/>
          <dgm:chPref val="0"/>
          <dgm:bulletEnabled val="1"/>
        </dgm:presLayoutVars>
      </dgm:prSet>
      <dgm:spPr/>
      <dgm:t>
        <a:bodyPr/>
        <a:lstStyle/>
        <a:p>
          <a:endParaRPr lang="ru-RU"/>
        </a:p>
      </dgm:t>
    </dgm:pt>
    <dgm:pt modelId="{7442DBC3-6A37-41C2-BF36-B867D35709F7}" type="pres">
      <dgm:prSet presAssocID="{53655565-7546-4F99-BFB2-17495607AC68}" presName="Accent3" presStyleCnt="0"/>
      <dgm:spPr/>
    </dgm:pt>
    <dgm:pt modelId="{ACE9BB4D-50AD-41D3-A86E-83778E544C4D}" type="pres">
      <dgm:prSet presAssocID="{53655565-7546-4F99-BFB2-17495607AC68}" presName="Accent" presStyleLbl="bgShp" presStyleIdx="2" presStyleCnt="6"/>
      <dgm:spPr/>
    </dgm:pt>
    <dgm:pt modelId="{B1D53365-4ED8-4ECA-B68D-77C79963A19E}" type="pres">
      <dgm:prSet presAssocID="{53655565-7546-4F99-BFB2-17495607AC68}" presName="Child3" presStyleLbl="node1" presStyleIdx="2" presStyleCnt="6" custLinFactNeighborX="439" custLinFactNeighborY="825">
        <dgm:presLayoutVars>
          <dgm:chMax val="0"/>
          <dgm:chPref val="0"/>
          <dgm:bulletEnabled val="1"/>
        </dgm:presLayoutVars>
      </dgm:prSet>
      <dgm:spPr/>
      <dgm:t>
        <a:bodyPr/>
        <a:lstStyle/>
        <a:p>
          <a:endParaRPr lang="ru-RU"/>
        </a:p>
      </dgm:t>
    </dgm:pt>
    <dgm:pt modelId="{EAF5C687-ADEE-488B-9F32-27FF8D1640A2}" type="pres">
      <dgm:prSet presAssocID="{C815D1BF-6A88-4C47-BDB0-DCA5EA9BB6D9}" presName="Accent4" presStyleCnt="0"/>
      <dgm:spPr/>
    </dgm:pt>
    <dgm:pt modelId="{1C8DB82D-C811-4C47-984F-9F107DEC16C8}" type="pres">
      <dgm:prSet presAssocID="{C815D1BF-6A88-4C47-BDB0-DCA5EA9BB6D9}" presName="Accent" presStyleLbl="bgShp" presStyleIdx="3" presStyleCnt="6"/>
      <dgm:spPr/>
    </dgm:pt>
    <dgm:pt modelId="{8AA5A4C7-79D6-479C-B3B6-E6671E525B5E}" type="pres">
      <dgm:prSet presAssocID="{C815D1BF-6A88-4C47-BDB0-DCA5EA9BB6D9}" presName="Child4" presStyleLbl="node1" presStyleIdx="3" presStyleCnt="6">
        <dgm:presLayoutVars>
          <dgm:chMax val="0"/>
          <dgm:chPref val="0"/>
          <dgm:bulletEnabled val="1"/>
        </dgm:presLayoutVars>
      </dgm:prSet>
      <dgm:spPr/>
      <dgm:t>
        <a:bodyPr/>
        <a:lstStyle/>
        <a:p>
          <a:endParaRPr lang="ru-RU"/>
        </a:p>
      </dgm:t>
    </dgm:pt>
    <dgm:pt modelId="{2AC582C1-4583-4A3F-92D5-B905DE6BBEF1}" type="pres">
      <dgm:prSet presAssocID="{A966447A-00AF-43C0-82C8-EA0C2DE66672}" presName="Accent5" presStyleCnt="0"/>
      <dgm:spPr/>
    </dgm:pt>
    <dgm:pt modelId="{C22611CA-046B-4300-8BAC-AD33EC2CB0C7}" type="pres">
      <dgm:prSet presAssocID="{A966447A-00AF-43C0-82C8-EA0C2DE66672}" presName="Accent" presStyleLbl="bgShp" presStyleIdx="4" presStyleCnt="6"/>
      <dgm:spPr/>
    </dgm:pt>
    <dgm:pt modelId="{88E04C11-ED19-4A58-9BE1-5732213D1EE9}" type="pres">
      <dgm:prSet presAssocID="{A966447A-00AF-43C0-82C8-EA0C2DE66672}" presName="Child5" presStyleLbl="node1" presStyleIdx="4" presStyleCnt="6">
        <dgm:presLayoutVars>
          <dgm:chMax val="0"/>
          <dgm:chPref val="0"/>
          <dgm:bulletEnabled val="1"/>
        </dgm:presLayoutVars>
      </dgm:prSet>
      <dgm:spPr/>
      <dgm:t>
        <a:bodyPr/>
        <a:lstStyle/>
        <a:p>
          <a:endParaRPr lang="ru-RU"/>
        </a:p>
      </dgm:t>
    </dgm:pt>
    <dgm:pt modelId="{2923D9C2-E2E6-4221-8C6D-DFC09E04B51E}" type="pres">
      <dgm:prSet presAssocID="{BE93278A-096F-4460-B04F-229C2C7E49F6}" presName="Accent6" presStyleCnt="0"/>
      <dgm:spPr/>
    </dgm:pt>
    <dgm:pt modelId="{448D9E41-71EB-456A-A745-C14F00C1B933}" type="pres">
      <dgm:prSet presAssocID="{BE93278A-096F-4460-B04F-229C2C7E49F6}" presName="Accent" presStyleLbl="bgShp" presStyleIdx="5" presStyleCnt="6"/>
      <dgm:spPr/>
    </dgm:pt>
    <dgm:pt modelId="{29EDB408-CBCC-4FA9-B2FE-2F88321A83BE}" type="pres">
      <dgm:prSet presAssocID="{BE93278A-096F-4460-B04F-229C2C7E49F6}" presName="Child6" presStyleLbl="node1" presStyleIdx="5" presStyleCnt="6">
        <dgm:presLayoutVars>
          <dgm:chMax val="0"/>
          <dgm:chPref val="0"/>
          <dgm:bulletEnabled val="1"/>
        </dgm:presLayoutVars>
      </dgm:prSet>
      <dgm:spPr/>
      <dgm:t>
        <a:bodyPr/>
        <a:lstStyle/>
        <a:p>
          <a:endParaRPr lang="ru-RU"/>
        </a:p>
      </dgm:t>
    </dgm:pt>
  </dgm:ptLst>
  <dgm:cxnLst>
    <dgm:cxn modelId="{576FC3AB-BDA5-4094-BF60-D6F000B1BC69}" srcId="{5989F87B-A1F7-4FD1-8369-162CACA762FC}" destId="{BE93278A-096F-4460-B04F-229C2C7E49F6}" srcOrd="5" destOrd="0" parTransId="{4784AB5B-D5C0-4AE9-BDCF-D898D7257AC4}" sibTransId="{CF91460C-8B8A-440E-BCBF-9A1C92AA4045}"/>
    <dgm:cxn modelId="{90C6441B-3450-41DD-8E0C-D22681A8C3F3}" type="presOf" srcId="{BE93278A-096F-4460-B04F-229C2C7E49F6}" destId="{29EDB408-CBCC-4FA9-B2FE-2F88321A83BE}" srcOrd="0" destOrd="0" presId="urn:microsoft.com/office/officeart/2011/layout/HexagonRadial"/>
    <dgm:cxn modelId="{1E6EA305-088F-45F9-B16A-93036E2B6D40}" srcId="{037E85B6-D88E-4A01-8AC9-3C490B7204DB}" destId="{5989F87B-A1F7-4FD1-8369-162CACA762FC}" srcOrd="0" destOrd="0" parTransId="{F4D1FD1A-E569-4349-B02F-495EABB30C47}" sibTransId="{32F641C8-F0A3-4012-B5EB-B75B15433D62}"/>
    <dgm:cxn modelId="{AA5FCEF0-B3D5-4D28-BF0F-3A4A241CC7C8}" srcId="{5989F87B-A1F7-4FD1-8369-162CACA762FC}" destId="{C815D1BF-6A88-4C47-BDB0-DCA5EA9BB6D9}" srcOrd="3" destOrd="0" parTransId="{9B5900D6-8519-4BB1-BB97-2DE20E728298}" sibTransId="{BC42126D-A6D6-4655-A119-07C1BD54648A}"/>
    <dgm:cxn modelId="{53295E35-189E-4095-9659-8705B3CEBF8B}" srcId="{5989F87B-A1F7-4FD1-8369-162CACA762FC}" destId="{A966447A-00AF-43C0-82C8-EA0C2DE66672}" srcOrd="4" destOrd="0" parTransId="{05BF1EE4-FD75-4C42-8F18-1468CC172455}" sibTransId="{0A9CDEDA-914E-42B0-852B-EAF7AA8230A5}"/>
    <dgm:cxn modelId="{1A2F2EDB-AEC8-47DE-AB83-9DDBB911FAD4}" type="presOf" srcId="{C815D1BF-6A88-4C47-BDB0-DCA5EA9BB6D9}" destId="{8AA5A4C7-79D6-479C-B3B6-E6671E525B5E}" srcOrd="0" destOrd="0" presId="urn:microsoft.com/office/officeart/2011/layout/HexagonRadial"/>
    <dgm:cxn modelId="{2532A8C3-B85C-47DF-994B-02DD664D2C8A}" type="presOf" srcId="{5989F87B-A1F7-4FD1-8369-162CACA762FC}" destId="{9D373520-2014-4415-BA59-A924F8FBF126}" srcOrd="0" destOrd="0" presId="urn:microsoft.com/office/officeart/2011/layout/HexagonRadial"/>
    <dgm:cxn modelId="{47C64AFB-54F3-4F2E-AA11-2EA3A49D709C}" srcId="{5989F87B-A1F7-4FD1-8369-162CACA762FC}" destId="{94115854-CFEE-4216-AEEC-33AD582D72DC}" srcOrd="1" destOrd="0" parTransId="{D49932AA-730D-4A5C-A9BD-5DE30E34D768}" sibTransId="{AB03F3F6-3804-427D-9DB2-DF4A87B39765}"/>
    <dgm:cxn modelId="{F44E4353-3D95-40A6-B42B-292B270DE6E0}" type="presOf" srcId="{94115854-CFEE-4216-AEEC-33AD582D72DC}" destId="{C974D4FF-7394-4FEA-A1BF-C2EB82240F91}" srcOrd="0" destOrd="0" presId="urn:microsoft.com/office/officeart/2011/layout/HexagonRadial"/>
    <dgm:cxn modelId="{2974F7D8-6208-4096-B24D-F8888642A615}" type="presOf" srcId="{8C1B8261-45EB-48E3-9C54-D03CF91340F8}" destId="{6F766B2E-F4E1-4D3D-AD1B-D1AA66F3077A}" srcOrd="0" destOrd="0" presId="urn:microsoft.com/office/officeart/2011/layout/HexagonRadial"/>
    <dgm:cxn modelId="{000D352C-A565-4E11-BBBB-ECF2AD1847E8}" type="presOf" srcId="{037E85B6-D88E-4A01-8AC9-3C490B7204DB}" destId="{4F0F6CA8-811F-4796-91B2-B5649EBE8DB1}" srcOrd="0" destOrd="0" presId="urn:microsoft.com/office/officeart/2011/layout/HexagonRadial"/>
    <dgm:cxn modelId="{C46D7BA4-1585-4392-9F7D-EDE3C7640794}" srcId="{5989F87B-A1F7-4FD1-8369-162CACA762FC}" destId="{53655565-7546-4F99-BFB2-17495607AC68}" srcOrd="2" destOrd="0" parTransId="{24A36035-2C39-4956-966C-DD7D75D99045}" sibTransId="{0B52E804-FE23-4D10-80DE-90242C1C7FEC}"/>
    <dgm:cxn modelId="{0F723F28-6CDA-4C92-84F6-B8FA99B95D3A}" srcId="{5989F87B-A1F7-4FD1-8369-162CACA762FC}" destId="{8C1B8261-45EB-48E3-9C54-D03CF91340F8}" srcOrd="0" destOrd="0" parTransId="{04657E45-1ECE-4458-AF3E-7705B4FB8C15}" sibTransId="{8AADB504-CE93-423C-B28B-D6B9835F0D5B}"/>
    <dgm:cxn modelId="{1756BD7F-F052-4E17-B0B6-84FA504109AE}" type="presOf" srcId="{53655565-7546-4F99-BFB2-17495607AC68}" destId="{B1D53365-4ED8-4ECA-B68D-77C79963A19E}" srcOrd="0" destOrd="0" presId="urn:microsoft.com/office/officeart/2011/layout/HexagonRadial"/>
    <dgm:cxn modelId="{E37D79B2-B7B9-4929-BB47-D5F1BAAD7B19}" type="presOf" srcId="{A966447A-00AF-43C0-82C8-EA0C2DE66672}" destId="{88E04C11-ED19-4A58-9BE1-5732213D1EE9}" srcOrd="0" destOrd="0" presId="urn:microsoft.com/office/officeart/2011/layout/HexagonRadial"/>
    <dgm:cxn modelId="{02B3DBFB-DED5-4838-AD2D-19AFC5EE9D8C}" type="presParOf" srcId="{4F0F6CA8-811F-4796-91B2-B5649EBE8DB1}" destId="{9D373520-2014-4415-BA59-A924F8FBF126}" srcOrd="0" destOrd="0" presId="urn:microsoft.com/office/officeart/2011/layout/HexagonRadial"/>
    <dgm:cxn modelId="{6657CC4E-E28B-4525-A715-645DFA640199}" type="presParOf" srcId="{4F0F6CA8-811F-4796-91B2-B5649EBE8DB1}" destId="{6D924A0C-169F-4D48-A959-944D43A916C7}" srcOrd="1" destOrd="0" presId="urn:microsoft.com/office/officeart/2011/layout/HexagonRadial"/>
    <dgm:cxn modelId="{B3CAFD92-4930-41D9-89A5-7A1FD62F3D02}" type="presParOf" srcId="{6D924A0C-169F-4D48-A959-944D43A916C7}" destId="{695EC265-EC25-4E80-AFA7-D923EDA4FCEC}" srcOrd="0" destOrd="0" presId="urn:microsoft.com/office/officeart/2011/layout/HexagonRadial"/>
    <dgm:cxn modelId="{BA48E84D-51C3-4472-9541-576FC697D195}" type="presParOf" srcId="{4F0F6CA8-811F-4796-91B2-B5649EBE8DB1}" destId="{6F766B2E-F4E1-4D3D-AD1B-D1AA66F3077A}" srcOrd="2" destOrd="0" presId="urn:microsoft.com/office/officeart/2011/layout/HexagonRadial"/>
    <dgm:cxn modelId="{DB4F8F0C-10F4-42E8-BE63-636E044390D9}" type="presParOf" srcId="{4F0F6CA8-811F-4796-91B2-B5649EBE8DB1}" destId="{9F6FD2AD-91FA-496A-88E0-A583C19346E6}" srcOrd="3" destOrd="0" presId="urn:microsoft.com/office/officeart/2011/layout/HexagonRadial"/>
    <dgm:cxn modelId="{85FEFA4E-A883-48B2-BD6B-6FDD4D4FCF6F}" type="presParOf" srcId="{9F6FD2AD-91FA-496A-88E0-A583C19346E6}" destId="{2C3143B2-955C-4D4E-981B-572342B8AF82}" srcOrd="0" destOrd="0" presId="urn:microsoft.com/office/officeart/2011/layout/HexagonRadial"/>
    <dgm:cxn modelId="{A3A97A41-1F6C-471A-9B2E-F2D93374400E}" type="presParOf" srcId="{4F0F6CA8-811F-4796-91B2-B5649EBE8DB1}" destId="{C974D4FF-7394-4FEA-A1BF-C2EB82240F91}" srcOrd="4" destOrd="0" presId="urn:microsoft.com/office/officeart/2011/layout/HexagonRadial"/>
    <dgm:cxn modelId="{B50EA9CE-1041-48B8-ACAB-54E3F9511070}" type="presParOf" srcId="{4F0F6CA8-811F-4796-91B2-B5649EBE8DB1}" destId="{7442DBC3-6A37-41C2-BF36-B867D35709F7}" srcOrd="5" destOrd="0" presId="urn:microsoft.com/office/officeart/2011/layout/HexagonRadial"/>
    <dgm:cxn modelId="{34882859-CC76-4E87-943D-6D795C22AA4D}" type="presParOf" srcId="{7442DBC3-6A37-41C2-BF36-B867D35709F7}" destId="{ACE9BB4D-50AD-41D3-A86E-83778E544C4D}" srcOrd="0" destOrd="0" presId="urn:microsoft.com/office/officeart/2011/layout/HexagonRadial"/>
    <dgm:cxn modelId="{ED2C1967-2B41-42B7-880C-64E4B5D03FFF}" type="presParOf" srcId="{4F0F6CA8-811F-4796-91B2-B5649EBE8DB1}" destId="{B1D53365-4ED8-4ECA-B68D-77C79963A19E}" srcOrd="6" destOrd="0" presId="urn:microsoft.com/office/officeart/2011/layout/HexagonRadial"/>
    <dgm:cxn modelId="{7C09B0EF-FE69-4634-966C-80E2376223E5}" type="presParOf" srcId="{4F0F6CA8-811F-4796-91B2-B5649EBE8DB1}" destId="{EAF5C687-ADEE-488B-9F32-27FF8D1640A2}" srcOrd="7" destOrd="0" presId="urn:microsoft.com/office/officeart/2011/layout/HexagonRadial"/>
    <dgm:cxn modelId="{D7778BD9-0A5B-45C2-9112-63CFDFEE9A62}" type="presParOf" srcId="{EAF5C687-ADEE-488B-9F32-27FF8D1640A2}" destId="{1C8DB82D-C811-4C47-984F-9F107DEC16C8}" srcOrd="0" destOrd="0" presId="urn:microsoft.com/office/officeart/2011/layout/HexagonRadial"/>
    <dgm:cxn modelId="{41280A0E-8C71-4A32-AECD-28055E5E387F}" type="presParOf" srcId="{4F0F6CA8-811F-4796-91B2-B5649EBE8DB1}" destId="{8AA5A4C7-79D6-479C-B3B6-E6671E525B5E}" srcOrd="8" destOrd="0" presId="urn:microsoft.com/office/officeart/2011/layout/HexagonRadial"/>
    <dgm:cxn modelId="{3D98C3A0-5174-4B65-A5EE-00BD041122DD}" type="presParOf" srcId="{4F0F6CA8-811F-4796-91B2-B5649EBE8DB1}" destId="{2AC582C1-4583-4A3F-92D5-B905DE6BBEF1}" srcOrd="9" destOrd="0" presId="urn:microsoft.com/office/officeart/2011/layout/HexagonRadial"/>
    <dgm:cxn modelId="{1DE96D96-DB01-4BB3-B446-99D57041E185}" type="presParOf" srcId="{2AC582C1-4583-4A3F-92D5-B905DE6BBEF1}" destId="{C22611CA-046B-4300-8BAC-AD33EC2CB0C7}" srcOrd="0" destOrd="0" presId="urn:microsoft.com/office/officeart/2011/layout/HexagonRadial"/>
    <dgm:cxn modelId="{D863D3B8-E88F-4610-9110-C2C176A4B4C3}" type="presParOf" srcId="{4F0F6CA8-811F-4796-91B2-B5649EBE8DB1}" destId="{88E04C11-ED19-4A58-9BE1-5732213D1EE9}" srcOrd="10" destOrd="0" presId="urn:microsoft.com/office/officeart/2011/layout/HexagonRadial"/>
    <dgm:cxn modelId="{F5275230-DFEC-402F-9B63-8023F99F15D3}" type="presParOf" srcId="{4F0F6CA8-811F-4796-91B2-B5649EBE8DB1}" destId="{2923D9C2-E2E6-4221-8C6D-DFC09E04B51E}" srcOrd="11" destOrd="0" presId="urn:microsoft.com/office/officeart/2011/layout/HexagonRadial"/>
    <dgm:cxn modelId="{EA559BEF-5D76-4A3C-8556-25E95E1B3417}" type="presParOf" srcId="{2923D9C2-E2E6-4221-8C6D-DFC09E04B51E}" destId="{448D9E41-71EB-456A-A745-C14F00C1B933}" srcOrd="0" destOrd="0" presId="urn:microsoft.com/office/officeart/2011/layout/HexagonRadial"/>
    <dgm:cxn modelId="{A18C2427-5A2C-4259-9617-A0BF79AA9202}" type="presParOf" srcId="{4F0F6CA8-811F-4796-91B2-B5649EBE8DB1}" destId="{29EDB408-CBCC-4FA9-B2FE-2F88321A83BE}"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DB0BA2-9889-4B51-A851-D3ADBC0D8EDE}" type="doc">
      <dgm:prSet loTypeId="urn:microsoft.com/office/officeart/2005/8/layout/gear1" loCatId="cycle" qsTypeId="urn:microsoft.com/office/officeart/2005/8/quickstyle/simple1" qsCatId="simple" csTypeId="urn:microsoft.com/office/officeart/2005/8/colors/accent1_2" csCatId="accent1" phldr="1"/>
      <dgm:spPr/>
    </dgm:pt>
    <dgm:pt modelId="{687E2917-5348-49FD-9607-B27D520926D3}">
      <dgm:prSet phldrT="[Текст]"/>
      <dgm:spPr>
        <a:solidFill>
          <a:srgbClr val="0070C0"/>
        </a:solidFill>
      </dgm:spPr>
      <dgm:t>
        <a:bodyPr/>
        <a:lstStyle/>
        <a:p>
          <a:r>
            <a:rPr lang="ru-RU" dirty="0" smtClean="0"/>
            <a:t>ресурсы</a:t>
          </a:r>
          <a:endParaRPr lang="ru-RU" dirty="0"/>
        </a:p>
      </dgm:t>
    </dgm:pt>
    <dgm:pt modelId="{A08E3328-B276-4413-8127-852534F31385}" type="parTrans" cxnId="{D7DF1D1B-5AC5-4953-B4F6-D6F57C87E4BA}">
      <dgm:prSet/>
      <dgm:spPr/>
      <dgm:t>
        <a:bodyPr/>
        <a:lstStyle/>
        <a:p>
          <a:endParaRPr lang="ru-RU"/>
        </a:p>
      </dgm:t>
    </dgm:pt>
    <dgm:pt modelId="{DB3932D9-B59C-4943-A7C4-3E25C0CEF45A}" type="sibTrans" cxnId="{D7DF1D1B-5AC5-4953-B4F6-D6F57C87E4BA}">
      <dgm:prSet/>
      <dgm:spPr/>
      <dgm:t>
        <a:bodyPr/>
        <a:lstStyle/>
        <a:p>
          <a:endParaRPr lang="ru-RU"/>
        </a:p>
      </dgm:t>
    </dgm:pt>
    <dgm:pt modelId="{EA49D3C5-FD38-41D4-88D6-34679BBBF513}">
      <dgm:prSet phldrT="[Текст]"/>
      <dgm:spPr>
        <a:solidFill>
          <a:srgbClr val="FFC000"/>
        </a:solidFill>
      </dgm:spPr>
      <dgm:t>
        <a:bodyPr/>
        <a:lstStyle/>
        <a:p>
          <a:r>
            <a:rPr lang="ru-RU" dirty="0" smtClean="0"/>
            <a:t>методики</a:t>
          </a:r>
          <a:endParaRPr lang="ru-RU" dirty="0"/>
        </a:p>
      </dgm:t>
    </dgm:pt>
    <dgm:pt modelId="{758C9EBF-C232-4D27-BD1E-4C1C51392037}" type="parTrans" cxnId="{9FF3F0E8-CC43-49AB-B709-4E86C97D6F0F}">
      <dgm:prSet/>
      <dgm:spPr/>
      <dgm:t>
        <a:bodyPr/>
        <a:lstStyle/>
        <a:p>
          <a:endParaRPr lang="ru-RU"/>
        </a:p>
      </dgm:t>
    </dgm:pt>
    <dgm:pt modelId="{0659E488-4B47-430B-835E-5A00217D2E3B}" type="sibTrans" cxnId="{9FF3F0E8-CC43-49AB-B709-4E86C97D6F0F}">
      <dgm:prSet/>
      <dgm:spPr/>
      <dgm:t>
        <a:bodyPr/>
        <a:lstStyle/>
        <a:p>
          <a:endParaRPr lang="ru-RU"/>
        </a:p>
      </dgm:t>
    </dgm:pt>
    <dgm:pt modelId="{701A0C95-36ED-4F25-BB6E-485526C371A3}">
      <dgm:prSet phldrT="[Текст]"/>
      <dgm:spPr>
        <a:solidFill>
          <a:srgbClr val="92D050"/>
        </a:solidFill>
      </dgm:spPr>
      <dgm:t>
        <a:bodyPr/>
        <a:lstStyle/>
        <a:p>
          <a:r>
            <a:rPr lang="ru-RU" dirty="0" smtClean="0"/>
            <a:t>люди</a:t>
          </a:r>
          <a:endParaRPr lang="ru-RU" dirty="0"/>
        </a:p>
      </dgm:t>
    </dgm:pt>
    <dgm:pt modelId="{7CBE4EE5-C83F-43ED-B541-7E0CF536E650}" type="parTrans" cxnId="{3DFD64BF-0700-4777-BFC2-8B72BB3963B3}">
      <dgm:prSet/>
      <dgm:spPr/>
      <dgm:t>
        <a:bodyPr/>
        <a:lstStyle/>
        <a:p>
          <a:endParaRPr lang="ru-RU"/>
        </a:p>
      </dgm:t>
    </dgm:pt>
    <dgm:pt modelId="{17D8DA2A-CCB0-4E4F-A4E2-DEB0CD86A784}" type="sibTrans" cxnId="{3DFD64BF-0700-4777-BFC2-8B72BB3963B3}">
      <dgm:prSet/>
      <dgm:spPr/>
      <dgm:t>
        <a:bodyPr/>
        <a:lstStyle/>
        <a:p>
          <a:endParaRPr lang="ru-RU"/>
        </a:p>
      </dgm:t>
    </dgm:pt>
    <dgm:pt modelId="{7DBE0085-D0FA-438F-B611-A59E9153F05B}" type="pres">
      <dgm:prSet presAssocID="{CBDB0BA2-9889-4B51-A851-D3ADBC0D8EDE}" presName="composite" presStyleCnt="0">
        <dgm:presLayoutVars>
          <dgm:chMax val="3"/>
          <dgm:animLvl val="lvl"/>
          <dgm:resizeHandles val="exact"/>
        </dgm:presLayoutVars>
      </dgm:prSet>
      <dgm:spPr/>
    </dgm:pt>
    <dgm:pt modelId="{01C73787-B2E6-4890-BE29-99694F69A601}" type="pres">
      <dgm:prSet presAssocID="{687E2917-5348-49FD-9607-B27D520926D3}" presName="gear1" presStyleLbl="node1" presStyleIdx="0" presStyleCnt="3" custScaleX="188921" custScaleY="181818" custLinFactNeighborX="-14701" custLinFactNeighborY="22303">
        <dgm:presLayoutVars>
          <dgm:chMax val="1"/>
          <dgm:bulletEnabled val="1"/>
        </dgm:presLayoutVars>
      </dgm:prSet>
      <dgm:spPr/>
      <dgm:t>
        <a:bodyPr/>
        <a:lstStyle/>
        <a:p>
          <a:endParaRPr lang="ru-RU"/>
        </a:p>
      </dgm:t>
    </dgm:pt>
    <dgm:pt modelId="{3610FC28-E8A3-4D95-B968-9D52C22EF72E}" type="pres">
      <dgm:prSet presAssocID="{687E2917-5348-49FD-9607-B27D520926D3}" presName="gear1srcNode" presStyleLbl="node1" presStyleIdx="0" presStyleCnt="3"/>
      <dgm:spPr/>
      <dgm:t>
        <a:bodyPr/>
        <a:lstStyle/>
        <a:p>
          <a:endParaRPr lang="ru-RU"/>
        </a:p>
      </dgm:t>
    </dgm:pt>
    <dgm:pt modelId="{3680230D-261D-4718-9254-3C9A709A11D5}" type="pres">
      <dgm:prSet presAssocID="{687E2917-5348-49FD-9607-B27D520926D3}" presName="gear1dstNode" presStyleLbl="node1" presStyleIdx="0" presStyleCnt="3"/>
      <dgm:spPr/>
      <dgm:t>
        <a:bodyPr/>
        <a:lstStyle/>
        <a:p>
          <a:endParaRPr lang="ru-RU"/>
        </a:p>
      </dgm:t>
    </dgm:pt>
    <dgm:pt modelId="{A76B6993-DF0B-42E5-AF77-4A48548E69E1}" type="pres">
      <dgm:prSet presAssocID="{EA49D3C5-FD38-41D4-88D6-34679BBBF513}" presName="gear2" presStyleLbl="node1" presStyleIdx="1" presStyleCnt="3" custScaleX="193906" custScaleY="174770" custLinFactNeighborX="-62207" custLinFactNeighborY="-45543">
        <dgm:presLayoutVars>
          <dgm:chMax val="1"/>
          <dgm:bulletEnabled val="1"/>
        </dgm:presLayoutVars>
      </dgm:prSet>
      <dgm:spPr/>
      <dgm:t>
        <a:bodyPr/>
        <a:lstStyle/>
        <a:p>
          <a:endParaRPr lang="ru-RU"/>
        </a:p>
      </dgm:t>
    </dgm:pt>
    <dgm:pt modelId="{976748A7-16FA-48B2-8B3B-CB8707CB00EA}" type="pres">
      <dgm:prSet presAssocID="{EA49D3C5-FD38-41D4-88D6-34679BBBF513}" presName="gear2srcNode" presStyleLbl="node1" presStyleIdx="1" presStyleCnt="3"/>
      <dgm:spPr/>
      <dgm:t>
        <a:bodyPr/>
        <a:lstStyle/>
        <a:p>
          <a:endParaRPr lang="ru-RU"/>
        </a:p>
      </dgm:t>
    </dgm:pt>
    <dgm:pt modelId="{9146F3E7-25EF-40A9-B4C2-38D029C0BE60}" type="pres">
      <dgm:prSet presAssocID="{EA49D3C5-FD38-41D4-88D6-34679BBBF513}" presName="gear2dstNode" presStyleLbl="node1" presStyleIdx="1" presStyleCnt="3"/>
      <dgm:spPr/>
      <dgm:t>
        <a:bodyPr/>
        <a:lstStyle/>
        <a:p>
          <a:endParaRPr lang="ru-RU"/>
        </a:p>
      </dgm:t>
    </dgm:pt>
    <dgm:pt modelId="{6B678DC1-BD71-440B-AF30-27F4B9020CF9}" type="pres">
      <dgm:prSet presAssocID="{701A0C95-36ED-4F25-BB6E-485526C371A3}" presName="gear3" presStyleLbl="node1" presStyleIdx="2" presStyleCnt="3" custScaleX="197574" custScaleY="203509" custLinFactNeighborX="76570" custLinFactNeighborY="25877"/>
      <dgm:spPr/>
      <dgm:t>
        <a:bodyPr/>
        <a:lstStyle/>
        <a:p>
          <a:endParaRPr lang="ru-RU"/>
        </a:p>
      </dgm:t>
    </dgm:pt>
    <dgm:pt modelId="{343A0389-89B5-48D9-AE25-EF97E980385C}" type="pres">
      <dgm:prSet presAssocID="{701A0C95-36ED-4F25-BB6E-485526C371A3}" presName="gear3tx" presStyleLbl="node1" presStyleIdx="2" presStyleCnt="3">
        <dgm:presLayoutVars>
          <dgm:chMax val="1"/>
          <dgm:bulletEnabled val="1"/>
        </dgm:presLayoutVars>
      </dgm:prSet>
      <dgm:spPr/>
      <dgm:t>
        <a:bodyPr/>
        <a:lstStyle/>
        <a:p>
          <a:endParaRPr lang="ru-RU"/>
        </a:p>
      </dgm:t>
    </dgm:pt>
    <dgm:pt modelId="{60AEAED5-BA69-494B-A417-F40845BF7123}" type="pres">
      <dgm:prSet presAssocID="{701A0C95-36ED-4F25-BB6E-485526C371A3}" presName="gear3srcNode" presStyleLbl="node1" presStyleIdx="2" presStyleCnt="3"/>
      <dgm:spPr/>
      <dgm:t>
        <a:bodyPr/>
        <a:lstStyle/>
        <a:p>
          <a:endParaRPr lang="ru-RU"/>
        </a:p>
      </dgm:t>
    </dgm:pt>
    <dgm:pt modelId="{55747293-1FC6-461A-BBBD-0BEAED8725D8}" type="pres">
      <dgm:prSet presAssocID="{701A0C95-36ED-4F25-BB6E-485526C371A3}" presName="gear3dstNode" presStyleLbl="node1" presStyleIdx="2" presStyleCnt="3"/>
      <dgm:spPr/>
      <dgm:t>
        <a:bodyPr/>
        <a:lstStyle/>
        <a:p>
          <a:endParaRPr lang="ru-RU"/>
        </a:p>
      </dgm:t>
    </dgm:pt>
    <dgm:pt modelId="{030ACEDD-1AFA-4DAB-8FD5-DAC39D7A6ADA}" type="pres">
      <dgm:prSet presAssocID="{DB3932D9-B59C-4943-A7C4-3E25C0CEF45A}" presName="connector1" presStyleLbl="sibTrans2D1" presStyleIdx="0" presStyleCnt="3"/>
      <dgm:spPr/>
      <dgm:t>
        <a:bodyPr/>
        <a:lstStyle/>
        <a:p>
          <a:endParaRPr lang="ru-RU"/>
        </a:p>
      </dgm:t>
    </dgm:pt>
    <dgm:pt modelId="{856D382D-DF43-4219-8344-DED3A9359CF1}" type="pres">
      <dgm:prSet presAssocID="{0659E488-4B47-430B-835E-5A00217D2E3B}" presName="connector2" presStyleLbl="sibTrans2D1" presStyleIdx="1" presStyleCnt="3"/>
      <dgm:spPr/>
      <dgm:t>
        <a:bodyPr/>
        <a:lstStyle/>
        <a:p>
          <a:endParaRPr lang="ru-RU"/>
        </a:p>
      </dgm:t>
    </dgm:pt>
    <dgm:pt modelId="{9CCDD590-038D-43A0-8AFE-916C663FE949}" type="pres">
      <dgm:prSet presAssocID="{17D8DA2A-CCB0-4E4F-A4E2-DEB0CD86A784}" presName="connector3" presStyleLbl="sibTrans2D1" presStyleIdx="2" presStyleCnt="3"/>
      <dgm:spPr/>
      <dgm:t>
        <a:bodyPr/>
        <a:lstStyle/>
        <a:p>
          <a:endParaRPr lang="ru-RU"/>
        </a:p>
      </dgm:t>
    </dgm:pt>
  </dgm:ptLst>
  <dgm:cxnLst>
    <dgm:cxn modelId="{9FF3F0E8-CC43-49AB-B709-4E86C97D6F0F}" srcId="{CBDB0BA2-9889-4B51-A851-D3ADBC0D8EDE}" destId="{EA49D3C5-FD38-41D4-88D6-34679BBBF513}" srcOrd="1" destOrd="0" parTransId="{758C9EBF-C232-4D27-BD1E-4C1C51392037}" sibTransId="{0659E488-4B47-430B-835E-5A00217D2E3B}"/>
    <dgm:cxn modelId="{7C4B82A3-F606-4F7A-A235-D36B5B5AA90C}" type="presOf" srcId="{17D8DA2A-CCB0-4E4F-A4E2-DEB0CD86A784}" destId="{9CCDD590-038D-43A0-8AFE-916C663FE949}" srcOrd="0" destOrd="0" presId="urn:microsoft.com/office/officeart/2005/8/layout/gear1"/>
    <dgm:cxn modelId="{CD334375-98DF-472E-8228-60D94410B4E2}" type="presOf" srcId="{687E2917-5348-49FD-9607-B27D520926D3}" destId="{3680230D-261D-4718-9254-3C9A709A11D5}" srcOrd="2" destOrd="0" presId="urn:microsoft.com/office/officeart/2005/8/layout/gear1"/>
    <dgm:cxn modelId="{D7DF1D1B-5AC5-4953-B4F6-D6F57C87E4BA}" srcId="{CBDB0BA2-9889-4B51-A851-D3ADBC0D8EDE}" destId="{687E2917-5348-49FD-9607-B27D520926D3}" srcOrd="0" destOrd="0" parTransId="{A08E3328-B276-4413-8127-852534F31385}" sibTransId="{DB3932D9-B59C-4943-A7C4-3E25C0CEF45A}"/>
    <dgm:cxn modelId="{B3521E00-40AB-4A98-BD95-E0DD1C60F3FE}" type="presOf" srcId="{0659E488-4B47-430B-835E-5A00217D2E3B}" destId="{856D382D-DF43-4219-8344-DED3A9359CF1}" srcOrd="0" destOrd="0" presId="urn:microsoft.com/office/officeart/2005/8/layout/gear1"/>
    <dgm:cxn modelId="{2ACEB9B9-F28D-4E99-A8AD-FD0A1A914C1D}" type="presOf" srcId="{DB3932D9-B59C-4943-A7C4-3E25C0CEF45A}" destId="{030ACEDD-1AFA-4DAB-8FD5-DAC39D7A6ADA}" srcOrd="0" destOrd="0" presId="urn:microsoft.com/office/officeart/2005/8/layout/gear1"/>
    <dgm:cxn modelId="{3DFD64BF-0700-4777-BFC2-8B72BB3963B3}" srcId="{CBDB0BA2-9889-4B51-A851-D3ADBC0D8EDE}" destId="{701A0C95-36ED-4F25-BB6E-485526C371A3}" srcOrd="2" destOrd="0" parTransId="{7CBE4EE5-C83F-43ED-B541-7E0CF536E650}" sibTransId="{17D8DA2A-CCB0-4E4F-A4E2-DEB0CD86A784}"/>
    <dgm:cxn modelId="{4994FFF5-05EE-49E4-9EDD-0470B5AE567A}" type="presOf" srcId="{701A0C95-36ED-4F25-BB6E-485526C371A3}" destId="{6B678DC1-BD71-440B-AF30-27F4B9020CF9}" srcOrd="0" destOrd="0" presId="urn:microsoft.com/office/officeart/2005/8/layout/gear1"/>
    <dgm:cxn modelId="{9F6AAAE4-790B-4CBE-AF5E-DF360B631D7F}" type="presOf" srcId="{EA49D3C5-FD38-41D4-88D6-34679BBBF513}" destId="{976748A7-16FA-48B2-8B3B-CB8707CB00EA}" srcOrd="1" destOrd="0" presId="urn:microsoft.com/office/officeart/2005/8/layout/gear1"/>
    <dgm:cxn modelId="{01B0C4F1-BD62-4AF2-80E5-ECDDA4FD8C91}" type="presOf" srcId="{687E2917-5348-49FD-9607-B27D520926D3}" destId="{01C73787-B2E6-4890-BE29-99694F69A601}" srcOrd="0" destOrd="0" presId="urn:microsoft.com/office/officeart/2005/8/layout/gear1"/>
    <dgm:cxn modelId="{DDC48CF7-4576-417D-BF71-F23AB91438F3}" type="presOf" srcId="{701A0C95-36ED-4F25-BB6E-485526C371A3}" destId="{55747293-1FC6-461A-BBBD-0BEAED8725D8}" srcOrd="3" destOrd="0" presId="urn:microsoft.com/office/officeart/2005/8/layout/gear1"/>
    <dgm:cxn modelId="{AB06EF3E-156D-470C-921C-12E59C5EE246}" type="presOf" srcId="{CBDB0BA2-9889-4B51-A851-D3ADBC0D8EDE}" destId="{7DBE0085-D0FA-438F-B611-A59E9153F05B}" srcOrd="0" destOrd="0" presId="urn:microsoft.com/office/officeart/2005/8/layout/gear1"/>
    <dgm:cxn modelId="{034FBE4F-DB39-4C01-B25F-5352F928D622}" type="presOf" srcId="{701A0C95-36ED-4F25-BB6E-485526C371A3}" destId="{60AEAED5-BA69-494B-A417-F40845BF7123}" srcOrd="2" destOrd="0" presId="urn:microsoft.com/office/officeart/2005/8/layout/gear1"/>
    <dgm:cxn modelId="{81850980-9387-4441-8216-CC812BCF3435}" type="presOf" srcId="{687E2917-5348-49FD-9607-B27D520926D3}" destId="{3610FC28-E8A3-4D95-B968-9D52C22EF72E}" srcOrd="1" destOrd="0" presId="urn:microsoft.com/office/officeart/2005/8/layout/gear1"/>
    <dgm:cxn modelId="{19C22CF6-7530-4E33-A636-B5C645D6D657}" type="presOf" srcId="{EA49D3C5-FD38-41D4-88D6-34679BBBF513}" destId="{9146F3E7-25EF-40A9-B4C2-38D029C0BE60}" srcOrd="2" destOrd="0" presId="urn:microsoft.com/office/officeart/2005/8/layout/gear1"/>
    <dgm:cxn modelId="{21EABDDE-81D5-4BD7-9535-E5C3099DC2FE}" type="presOf" srcId="{EA49D3C5-FD38-41D4-88D6-34679BBBF513}" destId="{A76B6993-DF0B-42E5-AF77-4A48548E69E1}" srcOrd="0" destOrd="0" presId="urn:microsoft.com/office/officeart/2005/8/layout/gear1"/>
    <dgm:cxn modelId="{5FC19670-4E32-43AB-A450-BE5B5669E91B}" type="presOf" srcId="{701A0C95-36ED-4F25-BB6E-485526C371A3}" destId="{343A0389-89B5-48D9-AE25-EF97E980385C}" srcOrd="1" destOrd="0" presId="urn:microsoft.com/office/officeart/2005/8/layout/gear1"/>
    <dgm:cxn modelId="{5A299258-5352-47FD-A3C4-E4A278031BBE}" type="presParOf" srcId="{7DBE0085-D0FA-438F-B611-A59E9153F05B}" destId="{01C73787-B2E6-4890-BE29-99694F69A601}" srcOrd="0" destOrd="0" presId="urn:microsoft.com/office/officeart/2005/8/layout/gear1"/>
    <dgm:cxn modelId="{5BFE9599-7F2F-4F6F-8416-BE77FAFA1225}" type="presParOf" srcId="{7DBE0085-D0FA-438F-B611-A59E9153F05B}" destId="{3610FC28-E8A3-4D95-B968-9D52C22EF72E}" srcOrd="1" destOrd="0" presId="urn:microsoft.com/office/officeart/2005/8/layout/gear1"/>
    <dgm:cxn modelId="{56FB1FEB-4360-4217-B329-FFC3673A028F}" type="presParOf" srcId="{7DBE0085-D0FA-438F-B611-A59E9153F05B}" destId="{3680230D-261D-4718-9254-3C9A709A11D5}" srcOrd="2" destOrd="0" presId="urn:microsoft.com/office/officeart/2005/8/layout/gear1"/>
    <dgm:cxn modelId="{8FD9F9EF-C6D2-4C36-9346-5C72D2DEA416}" type="presParOf" srcId="{7DBE0085-D0FA-438F-B611-A59E9153F05B}" destId="{A76B6993-DF0B-42E5-AF77-4A48548E69E1}" srcOrd="3" destOrd="0" presId="urn:microsoft.com/office/officeart/2005/8/layout/gear1"/>
    <dgm:cxn modelId="{CA5E80B0-2EF2-4003-BBF0-112C28C490DF}" type="presParOf" srcId="{7DBE0085-D0FA-438F-B611-A59E9153F05B}" destId="{976748A7-16FA-48B2-8B3B-CB8707CB00EA}" srcOrd="4" destOrd="0" presId="urn:microsoft.com/office/officeart/2005/8/layout/gear1"/>
    <dgm:cxn modelId="{E247718F-A4DA-4D01-B8C4-C010E90FF04F}" type="presParOf" srcId="{7DBE0085-D0FA-438F-B611-A59E9153F05B}" destId="{9146F3E7-25EF-40A9-B4C2-38D029C0BE60}" srcOrd="5" destOrd="0" presId="urn:microsoft.com/office/officeart/2005/8/layout/gear1"/>
    <dgm:cxn modelId="{98FC5526-A7F0-4F27-932B-D0F12904B06D}" type="presParOf" srcId="{7DBE0085-D0FA-438F-B611-A59E9153F05B}" destId="{6B678DC1-BD71-440B-AF30-27F4B9020CF9}" srcOrd="6" destOrd="0" presId="urn:microsoft.com/office/officeart/2005/8/layout/gear1"/>
    <dgm:cxn modelId="{250B069A-646B-4D3A-88C5-0BAF6D2D03B1}" type="presParOf" srcId="{7DBE0085-D0FA-438F-B611-A59E9153F05B}" destId="{343A0389-89B5-48D9-AE25-EF97E980385C}" srcOrd="7" destOrd="0" presId="urn:microsoft.com/office/officeart/2005/8/layout/gear1"/>
    <dgm:cxn modelId="{50F3C103-1DD4-43D7-A8BC-59427D11C0BF}" type="presParOf" srcId="{7DBE0085-D0FA-438F-B611-A59E9153F05B}" destId="{60AEAED5-BA69-494B-A417-F40845BF7123}" srcOrd="8" destOrd="0" presId="urn:microsoft.com/office/officeart/2005/8/layout/gear1"/>
    <dgm:cxn modelId="{2A2DEA4D-0F3C-47EF-AAEE-06BBA6783204}" type="presParOf" srcId="{7DBE0085-D0FA-438F-B611-A59E9153F05B}" destId="{55747293-1FC6-461A-BBBD-0BEAED8725D8}" srcOrd="9" destOrd="0" presId="urn:microsoft.com/office/officeart/2005/8/layout/gear1"/>
    <dgm:cxn modelId="{5B755B7E-E9AA-4D62-89FE-63F6F24BE4B7}" type="presParOf" srcId="{7DBE0085-D0FA-438F-B611-A59E9153F05B}" destId="{030ACEDD-1AFA-4DAB-8FD5-DAC39D7A6ADA}" srcOrd="10" destOrd="0" presId="urn:microsoft.com/office/officeart/2005/8/layout/gear1"/>
    <dgm:cxn modelId="{171DB1E8-DC17-4C61-B893-8F559C1EF673}" type="presParOf" srcId="{7DBE0085-D0FA-438F-B611-A59E9153F05B}" destId="{856D382D-DF43-4219-8344-DED3A9359CF1}" srcOrd="11" destOrd="0" presId="urn:microsoft.com/office/officeart/2005/8/layout/gear1"/>
    <dgm:cxn modelId="{3548C3D7-0023-479A-BCBB-B9D3595B1154}" type="presParOf" srcId="{7DBE0085-D0FA-438F-B611-A59E9153F05B}" destId="{9CCDD590-038D-43A0-8AFE-916C663FE949}"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73520-2014-4415-BA59-A924F8FBF126}">
      <dsp:nvSpPr>
        <dsp:cNvPr id="0" name=""/>
        <dsp:cNvSpPr/>
      </dsp:nvSpPr>
      <dsp:spPr>
        <a:xfrm>
          <a:off x="2777818" y="1549150"/>
          <a:ext cx="1943255" cy="170181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t>Корпоративный контент (библиотеки, школы, вузы, театры, музеи, др.)</a:t>
          </a:r>
          <a:endParaRPr lang="ru-RU" sz="1000" kern="1200" dirty="0"/>
        </a:p>
      </dsp:txBody>
      <dsp:txXfrm>
        <a:off x="3101892" y="1832960"/>
        <a:ext cx="1295107" cy="1134199"/>
      </dsp:txXfrm>
    </dsp:sp>
    <dsp:sp modelId="{2C3143B2-955C-4D4E-981B-572342B8AF82}">
      <dsp:nvSpPr>
        <dsp:cNvPr id="0" name=""/>
        <dsp:cNvSpPr/>
      </dsp:nvSpPr>
      <dsp:spPr>
        <a:xfrm>
          <a:off x="3997846" y="734011"/>
          <a:ext cx="742683" cy="6399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766B2E-F4E1-4D3D-AD1B-D1AA66F3077A}">
      <dsp:nvSpPr>
        <dsp:cNvPr id="0" name=""/>
        <dsp:cNvSpPr/>
      </dsp:nvSpPr>
      <dsp:spPr>
        <a:xfrm>
          <a:off x="2946551" y="0"/>
          <a:ext cx="1613115" cy="139553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ООР</a:t>
          </a:r>
          <a:endParaRPr lang="ru-RU" sz="1400" kern="1200" dirty="0"/>
        </a:p>
      </dsp:txBody>
      <dsp:txXfrm>
        <a:off x="3213879" y="231270"/>
        <a:ext cx="1078459" cy="932994"/>
      </dsp:txXfrm>
    </dsp:sp>
    <dsp:sp modelId="{ACE9BB4D-50AD-41D3-A86E-83778E544C4D}">
      <dsp:nvSpPr>
        <dsp:cNvPr id="0" name=""/>
        <dsp:cNvSpPr/>
      </dsp:nvSpPr>
      <dsp:spPr>
        <a:xfrm>
          <a:off x="4864615" y="1930321"/>
          <a:ext cx="742683" cy="6399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74D4FF-7394-4FEA-A1BF-C2EB82240F91}">
      <dsp:nvSpPr>
        <dsp:cNvPr id="0" name=""/>
        <dsp:cNvSpPr/>
      </dsp:nvSpPr>
      <dsp:spPr>
        <a:xfrm>
          <a:off x="4425965" y="858347"/>
          <a:ext cx="1613115" cy="139553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t>Региональные образовательные порталы</a:t>
          </a:r>
          <a:endParaRPr lang="ru-RU" sz="1000" kern="1200" dirty="0"/>
        </a:p>
      </dsp:txBody>
      <dsp:txXfrm>
        <a:off x="4693293" y="1089617"/>
        <a:ext cx="1078459" cy="932994"/>
      </dsp:txXfrm>
    </dsp:sp>
    <dsp:sp modelId="{1C8DB82D-C811-4C47-984F-9F107DEC16C8}">
      <dsp:nvSpPr>
        <dsp:cNvPr id="0" name=""/>
        <dsp:cNvSpPr/>
      </dsp:nvSpPr>
      <dsp:spPr>
        <a:xfrm>
          <a:off x="4262501" y="3280730"/>
          <a:ext cx="742683" cy="6399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D53365-4ED8-4ECA-B68D-77C79963A19E}">
      <dsp:nvSpPr>
        <dsp:cNvPr id="0" name=""/>
        <dsp:cNvSpPr/>
      </dsp:nvSpPr>
      <dsp:spPr>
        <a:xfrm>
          <a:off x="4433047" y="2557271"/>
          <a:ext cx="1613115" cy="139553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t>Образовательные </a:t>
          </a:r>
          <a:r>
            <a:rPr lang="ru-RU" sz="1000" kern="1200" dirty="0" err="1" smtClean="0"/>
            <a:t>Видеосети</a:t>
          </a:r>
          <a:r>
            <a:rPr lang="ru-RU" sz="1000" kern="1200" dirty="0" smtClean="0"/>
            <a:t> и Интернет ТВ</a:t>
          </a:r>
          <a:endParaRPr lang="ru-RU" sz="1000" kern="1200" dirty="0"/>
        </a:p>
      </dsp:txBody>
      <dsp:txXfrm>
        <a:off x="4700375" y="2788541"/>
        <a:ext cx="1078459" cy="932994"/>
      </dsp:txXfrm>
    </dsp:sp>
    <dsp:sp modelId="{C22611CA-046B-4300-8BAC-AD33EC2CB0C7}">
      <dsp:nvSpPr>
        <dsp:cNvPr id="0" name=""/>
        <dsp:cNvSpPr/>
      </dsp:nvSpPr>
      <dsp:spPr>
        <a:xfrm>
          <a:off x="2768893" y="3420907"/>
          <a:ext cx="742683" cy="6399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A5A4C7-79D6-479C-B3B6-E6671E525B5E}">
      <dsp:nvSpPr>
        <dsp:cNvPr id="0" name=""/>
        <dsp:cNvSpPr/>
      </dsp:nvSpPr>
      <dsp:spPr>
        <a:xfrm>
          <a:off x="2946551" y="3405065"/>
          <a:ext cx="1613115" cy="139553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t>Социальные медиа (сообщества, сети)</a:t>
          </a:r>
          <a:endParaRPr lang="ru-RU" sz="1000" kern="1200" dirty="0"/>
        </a:p>
      </dsp:txBody>
      <dsp:txXfrm>
        <a:off x="3213879" y="3636335"/>
        <a:ext cx="1078459" cy="932994"/>
      </dsp:txXfrm>
    </dsp:sp>
    <dsp:sp modelId="{448D9E41-71EB-456A-A745-C14F00C1B933}">
      <dsp:nvSpPr>
        <dsp:cNvPr id="0" name=""/>
        <dsp:cNvSpPr/>
      </dsp:nvSpPr>
      <dsp:spPr>
        <a:xfrm>
          <a:off x="1887929" y="2225078"/>
          <a:ext cx="742683" cy="6399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E04C11-ED19-4A58-9BE1-5732213D1EE9}">
      <dsp:nvSpPr>
        <dsp:cNvPr id="0" name=""/>
        <dsp:cNvSpPr/>
      </dsp:nvSpPr>
      <dsp:spPr>
        <a:xfrm>
          <a:off x="1460268" y="2546718"/>
          <a:ext cx="1613115" cy="139553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t>Дистанционные учебные платформы и МООК</a:t>
          </a:r>
          <a:endParaRPr lang="ru-RU" sz="1000" kern="1200" dirty="0"/>
        </a:p>
      </dsp:txBody>
      <dsp:txXfrm>
        <a:off x="1727596" y="2777988"/>
        <a:ext cx="1078459" cy="932994"/>
      </dsp:txXfrm>
    </dsp:sp>
    <dsp:sp modelId="{29EDB408-CBCC-4FA9-B2FE-2F88321A83BE}">
      <dsp:nvSpPr>
        <dsp:cNvPr id="0" name=""/>
        <dsp:cNvSpPr/>
      </dsp:nvSpPr>
      <dsp:spPr>
        <a:xfrm>
          <a:off x="1460268" y="856427"/>
          <a:ext cx="1613115" cy="139553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t>Издательский контент (учебники, пособия, журналы)</a:t>
          </a:r>
          <a:endParaRPr lang="ru-RU" sz="1000" kern="1200" dirty="0"/>
        </a:p>
      </dsp:txBody>
      <dsp:txXfrm>
        <a:off x="1727596" y="1087697"/>
        <a:ext cx="1078459" cy="932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73787-B2E6-4890-BE29-99694F69A601}">
      <dsp:nvSpPr>
        <dsp:cNvPr id="0" name=""/>
        <dsp:cNvSpPr/>
      </dsp:nvSpPr>
      <dsp:spPr>
        <a:xfrm>
          <a:off x="1143005" y="961995"/>
          <a:ext cx="4222762" cy="4063995"/>
        </a:xfrm>
        <a:prstGeom prst="gear9">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ru-RU" sz="2700" kern="1200" dirty="0" smtClean="0"/>
            <a:t>ресурсы</a:t>
          </a:r>
          <a:endParaRPr lang="ru-RU" sz="2700" kern="1200" dirty="0"/>
        </a:p>
      </dsp:txBody>
      <dsp:txXfrm>
        <a:off x="1980102" y="1913966"/>
        <a:ext cx="2548568" cy="2088978"/>
      </dsp:txXfrm>
    </dsp:sp>
    <dsp:sp modelId="{A76B6993-DF0B-42E5-AF77-4A48548E69E1}">
      <dsp:nvSpPr>
        <dsp:cNvPr id="0" name=""/>
        <dsp:cNvSpPr/>
      </dsp:nvSpPr>
      <dsp:spPr>
        <a:xfrm>
          <a:off x="0" y="0"/>
          <a:ext cx="3152135" cy="2841061"/>
        </a:xfrm>
        <a:prstGeom prst="gear6">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ru-RU" sz="2700" kern="1200" dirty="0" smtClean="0"/>
            <a:t>методики</a:t>
          </a:r>
          <a:endParaRPr lang="ru-RU" sz="2700" kern="1200" dirty="0"/>
        </a:p>
      </dsp:txBody>
      <dsp:txXfrm>
        <a:off x="760464" y="719569"/>
        <a:ext cx="1631207" cy="1401923"/>
      </dsp:txXfrm>
    </dsp:sp>
    <dsp:sp modelId="{6B678DC1-BD71-440B-AF30-27F4B9020CF9}">
      <dsp:nvSpPr>
        <dsp:cNvPr id="0" name=""/>
        <dsp:cNvSpPr/>
      </dsp:nvSpPr>
      <dsp:spPr>
        <a:xfrm rot="20700000">
          <a:off x="2612806" y="-110259"/>
          <a:ext cx="3112271" cy="3276002"/>
        </a:xfrm>
        <a:prstGeom prst="gear6">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ru-RU" sz="2700" kern="1200" dirty="0" smtClean="0"/>
            <a:t>люди</a:t>
          </a:r>
          <a:endParaRPr lang="ru-RU" sz="2700" kern="1200" dirty="0"/>
        </a:p>
      </dsp:txBody>
      <dsp:txXfrm rot="-20700000">
        <a:off x="3285707" y="617974"/>
        <a:ext cx="1766469" cy="1819533"/>
      </dsp:txXfrm>
    </dsp:sp>
    <dsp:sp modelId="{030ACEDD-1AFA-4DAB-8FD5-DAC39D7A6ADA}">
      <dsp:nvSpPr>
        <dsp:cNvPr id="0" name=""/>
        <dsp:cNvSpPr/>
      </dsp:nvSpPr>
      <dsp:spPr>
        <a:xfrm>
          <a:off x="2292089" y="1539914"/>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6D382D-DF43-4219-8344-DED3A9359CF1}">
      <dsp:nvSpPr>
        <dsp:cNvPr id="0" name=""/>
        <dsp:cNvSpPr/>
      </dsp:nvSpPr>
      <dsp:spPr>
        <a:xfrm>
          <a:off x="877012" y="988949"/>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CDD590-038D-43A0-8AFE-916C663FE949}">
      <dsp:nvSpPr>
        <dsp:cNvPr id="0" name=""/>
        <dsp:cNvSpPr/>
      </dsp:nvSpPr>
      <dsp:spPr>
        <a:xfrm>
          <a:off x="1706984" y="-121738"/>
          <a:ext cx="2241296" cy="22412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Радиальный шестиугольник"/>
  <dgm:desc val="Служит для отображения последовательного процесса, связанного с центральной идеей или темой. Ограничен шестью фигурами уровня 2. Рекомендуется использовать небольшие объемы текста. Неиспользуемый текст не отображается, но доступен при переключении макетов."/>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86B000-96AA-493A-A533-8B6B2EE159B3}" type="datetimeFigureOut">
              <a:rPr lang="ru-RU" smtClean="0"/>
              <a:t>15.03.2016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BF1C70-B633-49D8-9333-276B585B84F9}" type="slidenum">
              <a:rPr lang="ru-RU" smtClean="0"/>
              <a:t>‹#›</a:t>
            </a:fld>
            <a:endParaRPr lang="ru-RU"/>
          </a:p>
        </p:txBody>
      </p:sp>
    </p:spTree>
    <p:extLst>
      <p:ext uri="{BB962C8B-B14F-4D97-AF65-F5344CB8AC3E}">
        <p14:creationId xmlns:p14="http://schemas.microsoft.com/office/powerpoint/2010/main" val="1476315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BF1C70-B633-49D8-9333-276B585B84F9}" type="slidenum">
              <a:rPr lang="ru-RU" smtClean="0"/>
              <a:t>5</a:t>
            </a:fld>
            <a:endParaRPr lang="ru-RU"/>
          </a:p>
        </p:txBody>
      </p:sp>
    </p:spTree>
    <p:extLst>
      <p:ext uri="{BB962C8B-B14F-4D97-AF65-F5344CB8AC3E}">
        <p14:creationId xmlns:p14="http://schemas.microsoft.com/office/powerpoint/2010/main" val="3159011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01744A1E-3F07-43C8-B544-1D90ED73D92A}" type="slidenum">
              <a:rPr lang="ru-RU" altLang="ru-RU" smtClean="0"/>
              <a:pPr eaLnBrk="1" hangingPunct="1"/>
              <a:t>27</a:t>
            </a:fld>
            <a:endParaRPr lang="ru-RU" altLang="ru-RU"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ru-RU" altLang="ru-RU" sz="900" smtClean="0"/>
              <a:t>В некоторых школах получает распространение так называемая техническая система «Открытый урок».</a:t>
            </a:r>
          </a:p>
          <a:p>
            <a:pPr eaLnBrk="1" hangingPunct="1">
              <a:lnSpc>
                <a:spcPct val="80000"/>
              </a:lnSpc>
              <a:spcBef>
                <a:spcPct val="0"/>
              </a:spcBef>
            </a:pPr>
            <a:r>
              <a:rPr lang="ru-RU" altLang="ru-RU" sz="900" smtClean="0"/>
              <a:t>Она состоит из следующих компонентов:</a:t>
            </a:r>
          </a:p>
          <a:p>
            <a:pPr eaLnBrk="1" hangingPunct="1">
              <a:lnSpc>
                <a:spcPct val="80000"/>
              </a:lnSpc>
              <a:spcBef>
                <a:spcPct val="0"/>
              </a:spcBef>
            </a:pPr>
            <a:r>
              <a:rPr lang="ru-RU" altLang="ru-RU" sz="900" smtClean="0"/>
              <a:t>- одна или две видеокамеры;</a:t>
            </a:r>
          </a:p>
          <a:p>
            <a:pPr eaLnBrk="1" hangingPunct="1">
              <a:lnSpc>
                <a:spcPct val="80000"/>
              </a:lnSpc>
              <a:spcBef>
                <a:spcPct val="0"/>
              </a:spcBef>
            </a:pPr>
            <a:r>
              <a:rPr lang="ru-RU" altLang="ru-RU" sz="900" smtClean="0"/>
              <a:t>- специальный адаптер, конвертирующий видеосигнал с видеокамеры в высокочастотный телевизионный сигнал;</a:t>
            </a:r>
          </a:p>
          <a:p>
            <a:pPr eaLnBrk="1" hangingPunct="1">
              <a:lnSpc>
                <a:spcPct val="80000"/>
              </a:lnSpc>
              <a:spcBef>
                <a:spcPct val="0"/>
              </a:spcBef>
            </a:pPr>
            <a:r>
              <a:rPr lang="ru-RU" altLang="ru-RU" sz="900" smtClean="0"/>
              <a:t>- специальная байонеточная розетка, к которой подсоединяется адаптер.</a:t>
            </a:r>
          </a:p>
          <a:p>
            <a:pPr eaLnBrk="1" hangingPunct="1">
              <a:lnSpc>
                <a:spcPct val="80000"/>
              </a:lnSpc>
              <a:spcBef>
                <a:spcPct val="0"/>
              </a:spcBef>
            </a:pPr>
            <a:r>
              <a:rPr lang="ru-RU" altLang="ru-RU" sz="900" smtClean="0"/>
              <a:t>От видеокамеры через розетку сигнал по коаксиальному кабелю подается на суммирующий сплитер, в котором он замешивается в общешкольную телевизионную сеть. Сигнал имеет фиксированную частоту и может восприниматься любым телевизионным приемником.</a:t>
            </a:r>
          </a:p>
          <a:p>
            <a:pPr eaLnBrk="1" hangingPunct="1">
              <a:lnSpc>
                <a:spcPct val="80000"/>
              </a:lnSpc>
              <a:spcBef>
                <a:spcPct val="0"/>
              </a:spcBef>
            </a:pPr>
            <a:r>
              <a:rPr lang="ru-RU" altLang="ru-RU" sz="900" smtClean="0"/>
              <a:t>Система «Открытый урок» дает широкие возможности для проведения различных школьных мероприятий. Так для проведения открытых уроков или мастер-классов нет необходимости всем гостям находиться в классе. Урок может транслироваться в другие кабинеты, в которых телевизоры подключены к общешкольной телевизионной сети. Встречи с интересными людьми, проводимые в небольших помещениях, передачи из музея, из кабинета директора и т. п. также могут транслироваться на всю школу благодаря системе «Открытый урок». То есть. эта система позволяет значительно расширить рамки аудитории, в которую не могут поместиться все желающие.</a:t>
            </a:r>
          </a:p>
          <a:p>
            <a:pPr eaLnBrk="1" hangingPunct="1">
              <a:lnSpc>
                <a:spcPct val="80000"/>
              </a:lnSpc>
              <a:spcBef>
                <a:spcPct val="0"/>
              </a:spcBef>
            </a:pPr>
            <a:r>
              <a:rPr lang="ru-RU" altLang="ru-RU" sz="900" smtClean="0"/>
              <a:t>В одной из школ система «Открытый урок» используется для выступления администрации школы перед учениками и педагогическим составом. В этом случае не надо всех собирать в актовом зале, достаточно заранее обговорить время включения телевизора на определенный канал или сделать соответствующее объявление по школьному радио. Следует отметить, что качество звука по телевидению значительно лучше, чем по радиотрансляционной сети, а наличие живой картинки позволяет создать для слушателя атмосферу участия. Такие выступления удобны на родительских собраниях, когда до всех родителей необходимо донести единую информацию. Такие выступления используются психологами этой школы на родительских собраниях для родителей учащихся разных возрастных групп. В этом случае заранее обговаривается время включения телевизора в определенных классах.</a:t>
            </a:r>
          </a:p>
          <a:p>
            <a:pPr eaLnBrk="1" hangingPunct="1">
              <a:lnSpc>
                <a:spcPct val="80000"/>
              </a:lnSpc>
              <a:spcBef>
                <a:spcPct val="0"/>
              </a:spcBef>
            </a:pPr>
            <a:r>
              <a:rPr lang="ru-RU" altLang="ru-RU" sz="900" smtClean="0"/>
              <a:t>Возможности системы «Открытый урок» могут быть существенно расширены благодаря фантазии и выдумке участников образовательного процесса. В приведенной выше школе эта система является частью единой информационной среды, работающей в режиме реального времени.</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15.03.2016</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B19B0651-EE4F-4900-A07F-96A6BFA9D0F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15.03.2016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15.03.2016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15.03.2016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15.03.2016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15.03.2016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15.03.2016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B4C71EC6-210F-42DE-9C53-41977AD35B3D}" type="datetimeFigureOut">
              <a:rPr lang="ru-RU" smtClean="0"/>
              <a:t>15.03.2016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15.03.2016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15.03.2016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15.03.2016</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tsvetkova@lbz.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chool-collection.edu.ru/" TargetMode="External"/><Relationship Id="rId2" Type="http://schemas.openxmlformats.org/officeDocument/2006/relationships/hyperlink" Target="http://www.fcior.edu.ru/" TargetMode="External"/><Relationship Id="rId1" Type="http://schemas.openxmlformats.org/officeDocument/2006/relationships/slideLayout" Target="../slideLayouts/slideLayout2.xml"/><Relationship Id="rId4" Type="http://schemas.openxmlformats.org/officeDocument/2006/relationships/hyperlink" Target="http://www.edu.r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wmf"/><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hyperlink" Target="http://itextbook.cm.ru/"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mages.yandex.ru/yandsearch?p=1&amp;text=%D0%BF%D0%BB%D0%B0%D0%BD%D1%88%D0%B5%D1%82%D1%8B%20%D0%B8%20%D1%81%D0%BC%D0%B0%D1%80%D1%82%D1%84%D0%BE%D0%BD%D1%8B%20%D0%B2%20%D0%BE%D0%B1%D1%80%D0%B0%D0%B7%D0%BE%D0%B2%D0%B0%D0%BD%D0%B8%D0%B8&amp;noreask=1&amp;img_url=mobmir.com/sites/default/files/field/image/icloud01_0.jpg&amp;pos=35&amp;rpt=simage&amp;lr=213"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7.gif"/><Relationship Id="rId13" Type="http://schemas.openxmlformats.org/officeDocument/2006/relationships/image" Target="../media/image42.gif"/><Relationship Id="rId18" Type="http://schemas.openxmlformats.org/officeDocument/2006/relationships/image" Target="../media/image47.gif"/><Relationship Id="rId3" Type="http://schemas.openxmlformats.org/officeDocument/2006/relationships/image" Target="../media/image32.gif"/><Relationship Id="rId7" Type="http://schemas.openxmlformats.org/officeDocument/2006/relationships/image" Target="../media/image36.gif"/><Relationship Id="rId12" Type="http://schemas.openxmlformats.org/officeDocument/2006/relationships/image" Target="../media/image41.gif"/><Relationship Id="rId17" Type="http://schemas.openxmlformats.org/officeDocument/2006/relationships/image" Target="../media/image46.gif"/><Relationship Id="rId2" Type="http://schemas.openxmlformats.org/officeDocument/2006/relationships/image" Target="../media/image31.gif"/><Relationship Id="rId16" Type="http://schemas.openxmlformats.org/officeDocument/2006/relationships/image" Target="../media/image45.gif"/><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5.gif"/><Relationship Id="rId11" Type="http://schemas.openxmlformats.org/officeDocument/2006/relationships/image" Target="../media/image40.gif"/><Relationship Id="rId5" Type="http://schemas.openxmlformats.org/officeDocument/2006/relationships/image" Target="../media/image34.gif"/><Relationship Id="rId15" Type="http://schemas.openxmlformats.org/officeDocument/2006/relationships/image" Target="../media/image44.gif"/><Relationship Id="rId10" Type="http://schemas.openxmlformats.org/officeDocument/2006/relationships/image" Target="../media/image39.gif"/><Relationship Id="rId19" Type="http://schemas.openxmlformats.org/officeDocument/2006/relationships/image" Target="../media/image48.gif"/><Relationship Id="rId4" Type="http://schemas.openxmlformats.org/officeDocument/2006/relationships/image" Target="../media/image33.gif"/><Relationship Id="rId9" Type="http://schemas.openxmlformats.org/officeDocument/2006/relationships/image" Target="../media/image38.gif"/><Relationship Id="rId14" Type="http://schemas.openxmlformats.org/officeDocument/2006/relationships/image" Target="../media/image43.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itextbook.cm.ru/" TargetMode="External"/><Relationship Id="rId2" Type="http://schemas.openxmlformats.org/officeDocument/2006/relationships/hyperlink" Target="http://metodist.lbz.ru/"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digital-edu.ru/" TargetMode="External"/><Relationship Id="rId4" Type="http://schemas.openxmlformats.org/officeDocument/2006/relationships/hyperlink" Target="http://ru.iite.unesco.org/oer_and_digital_pedagogy/o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a:effectLst/>
              </a:rPr>
              <a:t>Электронные учебники в информационной образовательной среде школ</a:t>
            </a:r>
            <a:endParaRPr lang="ru-RU" dirty="0"/>
          </a:p>
        </p:txBody>
      </p:sp>
      <p:sp>
        <p:nvSpPr>
          <p:cNvPr id="3" name="Подзаголовок 2"/>
          <p:cNvSpPr>
            <a:spLocks noGrp="1"/>
          </p:cNvSpPr>
          <p:nvPr>
            <p:ph type="subTitle" idx="1"/>
          </p:nvPr>
        </p:nvSpPr>
        <p:spPr>
          <a:xfrm>
            <a:off x="1043608" y="1850064"/>
            <a:ext cx="7795592" cy="3595160"/>
          </a:xfrm>
        </p:spPr>
        <p:txBody>
          <a:bodyPr>
            <a:normAutofit fontScale="85000" lnSpcReduction="20000"/>
          </a:bodyPr>
          <a:lstStyle/>
          <a:p>
            <a:endParaRPr lang="ru-RU" dirty="0" smtClean="0"/>
          </a:p>
          <a:p>
            <a:r>
              <a:rPr lang="ru-RU" dirty="0" smtClean="0"/>
              <a:t>Перспективное проектирование  моделей электронных учебников в информационной образовательной среде школы</a:t>
            </a:r>
          </a:p>
          <a:p>
            <a:endParaRPr lang="ru-RU" dirty="0"/>
          </a:p>
          <a:p>
            <a:r>
              <a:rPr lang="ru-RU" dirty="0" smtClean="0"/>
              <a:t>М Цветкова</a:t>
            </a:r>
            <a:r>
              <a:rPr lang="en-US" dirty="0" smtClean="0"/>
              <a:t> </a:t>
            </a:r>
            <a:r>
              <a:rPr lang="en-US" dirty="0" smtClean="0">
                <a:hlinkClick r:id="rId2"/>
              </a:rPr>
              <a:t>tsvetkova@lbz.ru</a:t>
            </a:r>
            <a:endParaRPr lang="en-US" dirty="0" smtClean="0"/>
          </a:p>
          <a:p>
            <a:endParaRPr lang="en-US" dirty="0"/>
          </a:p>
          <a:p>
            <a:r>
              <a:rPr lang="ru-RU" dirty="0" smtClean="0"/>
              <a:t>Профессор РАЕ, КПН, доцент, доцент АПК и ППРО</a:t>
            </a:r>
          </a:p>
          <a:p>
            <a:endParaRPr lang="ru-RU" dirty="0"/>
          </a:p>
          <a:p>
            <a:endParaRPr lang="ru-RU" dirty="0" smtClean="0"/>
          </a:p>
          <a:p>
            <a:r>
              <a:rPr lang="ru-RU" dirty="0" smtClean="0"/>
              <a:t>Москва, ИТО-21, 2013 г.</a:t>
            </a:r>
          </a:p>
          <a:p>
            <a:endParaRPr lang="en-US" dirty="0" smtClean="0"/>
          </a:p>
          <a:p>
            <a:endParaRPr lang="en-US" dirty="0" smtClean="0"/>
          </a:p>
          <a:p>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5661248"/>
            <a:ext cx="343852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815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pPr eaLnBrk="1" hangingPunct="1"/>
            <a:r>
              <a:rPr lang="ru-RU" altLang="ru-RU" sz="3200" smtClean="0"/>
              <a:t>Модель е-УМК – «Открытые знания»</a:t>
            </a:r>
          </a:p>
        </p:txBody>
      </p:sp>
      <p:pic>
        <p:nvPicPr>
          <p:cNvPr id="20483" name="Объект 3" descr="D:\Мои документы\My Dropbox\projects\eTextBook\Электронный учебник.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219200"/>
            <a:ext cx="8001000" cy="5105400"/>
          </a:xfrm>
        </p:spPr>
      </p:pic>
    </p:spTree>
    <p:extLst>
      <p:ext uri="{BB962C8B-B14F-4D97-AF65-F5344CB8AC3E}">
        <p14:creationId xmlns:p14="http://schemas.microsoft.com/office/powerpoint/2010/main" val="31065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pPr eaLnBrk="1" hangingPunct="1"/>
            <a:r>
              <a:rPr lang="ru-RU" altLang="ru-RU" sz="3200" smtClean="0"/>
              <a:t>ЭУМК на основе </a:t>
            </a:r>
            <a:br>
              <a:rPr lang="ru-RU" altLang="ru-RU" sz="3200" smtClean="0"/>
            </a:br>
            <a:r>
              <a:rPr lang="ru-RU" altLang="ru-RU" sz="3200" smtClean="0"/>
              <a:t>е-параграфа системы учебников</a:t>
            </a:r>
          </a:p>
        </p:txBody>
      </p:sp>
      <p:sp>
        <p:nvSpPr>
          <p:cNvPr id="18435" name="Объект 2"/>
          <p:cNvSpPr>
            <a:spLocks noGrp="1"/>
          </p:cNvSpPr>
          <p:nvPr>
            <p:ph idx="1"/>
          </p:nvPr>
        </p:nvSpPr>
        <p:spPr/>
        <p:txBody>
          <a:bodyPr/>
          <a:lstStyle/>
          <a:p>
            <a:pPr eaLnBrk="1" hangingPunct="1"/>
            <a:endParaRPr lang="ru-RU" altLang="ru-RU" smtClean="0"/>
          </a:p>
        </p:txBody>
      </p:sp>
      <p:pic>
        <p:nvPicPr>
          <p:cNvPr id="18436" name="Рисунок 3" descr="http://itextbook.msk.ru/help/img/glavEkr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093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ru-RU" altLang="ru-RU" smtClean="0"/>
              <a:t>Электронные учебники ФГОС</a:t>
            </a:r>
          </a:p>
        </p:txBody>
      </p:sp>
      <p:sp>
        <p:nvSpPr>
          <p:cNvPr id="17411" name="Rectangle 3"/>
          <p:cNvSpPr>
            <a:spLocks noGrp="1" noChangeArrowheads="1"/>
          </p:cNvSpPr>
          <p:nvPr>
            <p:ph idx="1"/>
          </p:nvPr>
        </p:nvSpPr>
        <p:spPr/>
        <p:txBody>
          <a:bodyPr rtlCol="0">
            <a:normAutofit fontScale="92500" lnSpcReduction="10000"/>
          </a:bodyPr>
          <a:lstStyle/>
          <a:p>
            <a:pPr eaLnBrk="1" fontAlgn="auto" hangingPunct="1">
              <a:lnSpc>
                <a:spcPct val="90000"/>
              </a:lnSpc>
              <a:spcAft>
                <a:spcPts val="0"/>
              </a:spcAft>
              <a:buFont typeface="Arial" pitchFamily="34" charset="0"/>
              <a:buChar char="•"/>
              <a:defRPr/>
            </a:pPr>
            <a:r>
              <a:rPr lang="ru-RU" sz="2800" b="1" dirty="0" smtClean="0"/>
              <a:t>система электронных УМК</a:t>
            </a:r>
            <a:r>
              <a:rPr lang="ru-RU" sz="2800" dirty="0" smtClean="0"/>
              <a:t> ступени общего образования (1)</a:t>
            </a:r>
          </a:p>
          <a:p>
            <a:pPr eaLnBrk="1" fontAlgn="auto" hangingPunct="1">
              <a:lnSpc>
                <a:spcPct val="90000"/>
              </a:lnSpc>
              <a:spcAft>
                <a:spcPts val="0"/>
              </a:spcAft>
              <a:buFont typeface="Arial" pitchFamily="34" charset="0"/>
              <a:buChar char="•"/>
              <a:defRPr/>
            </a:pPr>
            <a:r>
              <a:rPr lang="ru-RU" sz="2800" dirty="0" smtClean="0"/>
              <a:t>связи-ссылки  между учебниками в предмете и ступени, между предметами в классе, внутри УМК, открытость облачным сервисам образования, открытость творчеству учителя, общий интерфейс для всех предметов, общие инструменты управления и гипертекстового решения, связь с ЭОР, педагогическая общность, целостное решение на носителе (3-4-5)</a:t>
            </a:r>
            <a:endParaRPr lang="en-US" sz="2800" dirty="0" smtClean="0"/>
          </a:p>
          <a:p>
            <a:pPr eaLnBrk="1" fontAlgn="auto" hangingPunct="1">
              <a:lnSpc>
                <a:spcPct val="90000"/>
              </a:lnSpc>
              <a:spcAft>
                <a:spcPts val="0"/>
              </a:spcAft>
              <a:buFont typeface="Arial" pitchFamily="34" charset="0"/>
              <a:buChar char="•"/>
              <a:defRPr/>
            </a:pPr>
            <a:r>
              <a:rPr lang="ru-RU" sz="2800" dirty="0" smtClean="0"/>
              <a:t>Навигация по системе – интерактивные поля (2)</a:t>
            </a:r>
          </a:p>
          <a:p>
            <a:pPr eaLnBrk="1" fontAlgn="auto" hangingPunct="1">
              <a:lnSpc>
                <a:spcPct val="90000"/>
              </a:lnSpc>
              <a:spcAft>
                <a:spcPts val="0"/>
              </a:spcAft>
              <a:buFont typeface="Arial" pitchFamily="34" charset="0"/>
              <a:buChar char="•"/>
              <a:defRPr/>
            </a:pPr>
            <a:r>
              <a:rPr lang="ru-RU" sz="2800" smtClean="0"/>
              <a:t>Электронное портфолио урока (6)</a:t>
            </a:r>
            <a:endParaRPr lang="ru-RU" sz="2800" dirty="0" smtClean="0"/>
          </a:p>
        </p:txBody>
      </p:sp>
    </p:spTree>
    <p:extLst>
      <p:ext uri="{BB962C8B-B14F-4D97-AF65-F5344CB8AC3E}">
        <p14:creationId xmlns:p14="http://schemas.microsoft.com/office/powerpoint/2010/main" val="2576682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Электронный УМК</a:t>
            </a:r>
            <a:endParaRPr lang="ru-RU" dirty="0"/>
          </a:p>
        </p:txBody>
      </p:sp>
      <p:sp>
        <p:nvSpPr>
          <p:cNvPr id="3" name="Объект 2"/>
          <p:cNvSpPr>
            <a:spLocks noGrp="1"/>
          </p:cNvSpPr>
          <p:nvPr>
            <p:ph idx="1"/>
          </p:nvPr>
        </p:nvSpPr>
        <p:spPr>
          <a:xfrm>
            <a:off x="1259632" y="1196752"/>
            <a:ext cx="7498080" cy="4800600"/>
          </a:xfrm>
        </p:spPr>
        <p:txBody>
          <a:bodyPr>
            <a:normAutofit fontScale="70000" lnSpcReduction="20000"/>
          </a:bodyPr>
          <a:lstStyle/>
          <a:p>
            <a:r>
              <a:rPr lang="ru-RU" dirty="0" smtClean="0"/>
              <a:t>Учебный текст обогащенный ссылками на источники по предмету в сети</a:t>
            </a:r>
          </a:p>
          <a:p>
            <a:r>
              <a:rPr lang="ru-RU" dirty="0" smtClean="0"/>
              <a:t>Наглядность, нацеленная на </a:t>
            </a:r>
            <a:r>
              <a:rPr lang="ru-RU" dirty="0" err="1" smtClean="0"/>
              <a:t>фактологию</a:t>
            </a:r>
            <a:r>
              <a:rPr lang="ru-RU" dirty="0" smtClean="0"/>
              <a:t> в предмете, с возможностью реализации слайд шоу, виде подборок и собственных фиксаций</a:t>
            </a:r>
          </a:p>
          <a:p>
            <a:r>
              <a:rPr lang="ru-RU" dirty="0" smtClean="0"/>
              <a:t>Коллекции задач разных уровней, среда тестовой самопроверки, коллекции творческих задач, олимпиадных задач</a:t>
            </a:r>
          </a:p>
          <a:p>
            <a:r>
              <a:rPr lang="ru-RU" dirty="0" smtClean="0"/>
              <a:t>Профильное дополнение сетевыми курсами, элективными курсами, профильными сообществами, курсами школа-вуз, конференциями…</a:t>
            </a:r>
          </a:p>
          <a:p>
            <a:r>
              <a:rPr lang="ru-RU" dirty="0" smtClean="0"/>
              <a:t>Среда для портфолио</a:t>
            </a:r>
          </a:p>
          <a:p>
            <a:r>
              <a:rPr lang="ru-RU" dirty="0" smtClean="0"/>
              <a:t>Среда для коммуникаций – библиотеки вузов, коллекции электронных книг научно-популярной направленности,  среда для развития навыков в иностранном языке, среда для абитуриента</a:t>
            </a:r>
            <a:endParaRPr lang="ru-RU" dirty="0"/>
          </a:p>
        </p:txBody>
      </p:sp>
    </p:spTree>
    <p:extLst>
      <p:ext uri="{BB962C8B-B14F-4D97-AF65-F5344CB8AC3E}">
        <p14:creationId xmlns:p14="http://schemas.microsoft.com/office/powerpoint/2010/main" val="1244237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t>Навигация по ресурсам ЭУМК</a:t>
            </a:r>
            <a:br>
              <a:rPr lang="ru-RU" dirty="0" smtClean="0"/>
            </a:br>
            <a:endParaRPr lang="ru-RU" dirty="0" smtClean="0"/>
          </a:p>
        </p:txBody>
      </p:sp>
      <p:sp>
        <p:nvSpPr>
          <p:cNvPr id="19459" name="Объект 2"/>
          <p:cNvSpPr>
            <a:spLocks noGrp="1"/>
          </p:cNvSpPr>
          <p:nvPr>
            <p:ph idx="1"/>
          </p:nvPr>
        </p:nvSpPr>
        <p:spPr>
          <a:xfrm>
            <a:off x="0" y="1066800"/>
            <a:ext cx="9144000" cy="5059363"/>
          </a:xfrm>
        </p:spPr>
        <p:txBody>
          <a:bodyPr>
            <a:normAutofit lnSpcReduction="10000"/>
          </a:bodyPr>
          <a:lstStyle/>
          <a:p>
            <a:pPr eaLnBrk="1" hangingPunct="1"/>
            <a:r>
              <a:rPr lang="ru-RU" altLang="ru-RU" sz="1800" dirty="0" smtClean="0"/>
              <a:t>Гипертекстовые электронные учебники (ЭУ); </a:t>
            </a:r>
          </a:p>
          <a:p>
            <a:pPr eaLnBrk="1" hangingPunct="1"/>
            <a:r>
              <a:rPr lang="ru-RU" altLang="ru-RU" sz="1800" dirty="0" smtClean="0"/>
              <a:t>Интерактивные учебные пособия; </a:t>
            </a:r>
          </a:p>
          <a:p>
            <a:pPr eaLnBrk="1" hangingPunct="1"/>
            <a:r>
              <a:rPr lang="ru-RU" altLang="ru-RU" sz="1800" dirty="0" smtClean="0"/>
              <a:t>практикумы/задания в рабочей тетради и задачнике;</a:t>
            </a:r>
          </a:p>
          <a:p>
            <a:pPr eaLnBrk="1" hangingPunct="1"/>
            <a:r>
              <a:rPr lang="ru-RU" altLang="ru-RU" sz="1800" dirty="0" smtClean="0"/>
              <a:t>Коллекция  ЭОР к параграфам ЭУ;</a:t>
            </a:r>
          </a:p>
          <a:p>
            <a:pPr eaLnBrk="1" hangingPunct="1"/>
            <a:r>
              <a:rPr lang="ru-RU" altLang="ru-RU" sz="1800" dirty="0" smtClean="0"/>
              <a:t>ресурсы ФЦИОР и Единой коллекции ЦОР (</a:t>
            </a:r>
            <a:r>
              <a:rPr lang="ru-RU" altLang="ru-RU" sz="1800" dirty="0" smtClean="0">
                <a:hlinkClick r:id="rId2"/>
              </a:rPr>
              <a:t>www.fcior.edu.ru</a:t>
            </a:r>
            <a:r>
              <a:rPr lang="ru-RU" altLang="ru-RU" sz="1800" dirty="0" smtClean="0"/>
              <a:t> и </a:t>
            </a:r>
            <a:r>
              <a:rPr lang="ru-RU" altLang="ru-RU" sz="1800" dirty="0" smtClean="0">
                <a:hlinkClick r:id="rId3"/>
              </a:rPr>
              <a:t>www.school-collection.edu.ru</a:t>
            </a:r>
            <a:r>
              <a:rPr lang="ru-RU" altLang="ru-RU" sz="1800" dirty="0" smtClean="0"/>
              <a:t>);</a:t>
            </a:r>
          </a:p>
          <a:p>
            <a:pPr eaLnBrk="1" hangingPunct="1"/>
            <a:r>
              <a:rPr lang="ru-RU" altLang="ru-RU" sz="1800" dirty="0" smtClean="0"/>
              <a:t>Компьютерные практикумы ГИА/ЕГЭ;</a:t>
            </a:r>
          </a:p>
          <a:p>
            <a:pPr eaLnBrk="1" hangingPunct="1"/>
            <a:r>
              <a:rPr lang="ru-RU" altLang="ru-RU" sz="1800" dirty="0" smtClean="0"/>
              <a:t>Компьютерные практикумы (компьютерные лаборатории/цифровые лаборатории);</a:t>
            </a:r>
          </a:p>
          <a:p>
            <a:pPr eaLnBrk="1" hangingPunct="1"/>
            <a:r>
              <a:rPr lang="ru-RU" altLang="ru-RU" sz="1800" dirty="0" smtClean="0"/>
              <a:t>лабораторные эксперименты по предмету, видео эксперимент; </a:t>
            </a:r>
          </a:p>
          <a:p>
            <a:pPr eaLnBrk="1" hangingPunct="1"/>
            <a:r>
              <a:rPr lang="ru-RU" altLang="ru-RU" sz="1800" dirty="0" smtClean="0"/>
              <a:t>веб-ресурсы, сетевые сервисы, консолидированные отраслью на образовательном портале </a:t>
            </a:r>
            <a:r>
              <a:rPr lang="ru-RU" altLang="ru-RU" sz="1800" dirty="0" smtClean="0">
                <a:hlinkClick r:id="rId4"/>
              </a:rPr>
              <a:t>http://www.edu.ru</a:t>
            </a:r>
            <a:r>
              <a:rPr lang="ru-RU" altLang="ru-RU" sz="1800" dirty="0" smtClean="0"/>
              <a:t> (сайты школ, вузов, ссылки на электронные коллекции музеев, библиотечные коллекции, правовые базы данных, научные сообщества, дистанционные сервисы, сетевые конкурсы и олимпиады, социально-образовательные сети, интернет-конференции, школьные клубы и другие позитивные ссылки); </a:t>
            </a:r>
          </a:p>
          <a:p>
            <a:pPr eaLnBrk="1" hangingPunct="1"/>
            <a:r>
              <a:rPr lang="ru-RU" altLang="ru-RU" sz="1800" dirty="0" smtClean="0"/>
              <a:t>личное пространство на сайте школы или в «облаке» доступа ученика/учителя. </a:t>
            </a:r>
          </a:p>
          <a:p>
            <a:pPr eaLnBrk="1" hangingPunct="1"/>
            <a:endParaRPr lang="ru-RU" altLang="ru-RU" sz="1800" dirty="0" smtClean="0"/>
          </a:p>
        </p:txBody>
      </p:sp>
    </p:spTree>
    <p:extLst>
      <p:ext uri="{BB962C8B-B14F-4D97-AF65-F5344CB8AC3E}">
        <p14:creationId xmlns:p14="http://schemas.microsoft.com/office/powerpoint/2010/main" val="511205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Объекты ЭУ: Учебный текст</a:t>
            </a:r>
            <a:endParaRPr lang="ru-RU" dirty="0"/>
          </a:p>
        </p:txBody>
      </p:sp>
      <p:sp>
        <p:nvSpPr>
          <p:cNvPr id="3" name="Объект 2"/>
          <p:cNvSpPr>
            <a:spLocks noGrp="1"/>
          </p:cNvSpPr>
          <p:nvPr>
            <p:ph idx="1"/>
          </p:nvPr>
        </p:nvSpPr>
        <p:spPr>
          <a:xfrm>
            <a:off x="1435608" y="1447800"/>
            <a:ext cx="7498080" cy="5221560"/>
          </a:xfrm>
        </p:spPr>
        <p:txBody>
          <a:bodyPr>
            <a:normAutofit fontScale="77500" lnSpcReduction="20000"/>
          </a:bodyPr>
          <a:lstStyle/>
          <a:p>
            <a:r>
              <a:rPr lang="ru-RU" dirty="0" smtClean="0"/>
              <a:t>Научные открытые источники первичные и вторичные, цитирование, анализ, доказательность, поиск источников, критический анализ качества текста</a:t>
            </a:r>
          </a:p>
          <a:p>
            <a:r>
              <a:rPr lang="ru-RU" dirty="0" err="1" smtClean="0"/>
              <a:t>Фактология</a:t>
            </a:r>
            <a:r>
              <a:rPr lang="ru-RU" dirty="0" smtClean="0"/>
              <a:t>, видео, фото в учебном тексте, в  цифровом окружении текста в глобальной сети</a:t>
            </a:r>
          </a:p>
          <a:p>
            <a:r>
              <a:rPr lang="ru-RU" dirty="0" smtClean="0"/>
              <a:t>Доказательность, основанная на математических методах, использование средств ИКТ</a:t>
            </a:r>
          </a:p>
          <a:p>
            <a:r>
              <a:rPr lang="ru-RU" dirty="0" smtClean="0"/>
              <a:t>Систематизация, основанная на методах структурирования информации, методов логики и теории вероятности в общении с </a:t>
            </a:r>
            <a:r>
              <a:rPr lang="ru-RU" dirty="0" err="1" smtClean="0"/>
              <a:t>партнерами</a:t>
            </a:r>
            <a:r>
              <a:rPr lang="ru-RU" dirty="0" smtClean="0"/>
              <a:t> в обучении</a:t>
            </a:r>
          </a:p>
          <a:p>
            <a:r>
              <a:rPr lang="ru-RU" dirty="0" smtClean="0"/>
              <a:t>Анализ, построенный на алгоритмизации, </a:t>
            </a:r>
            <a:r>
              <a:rPr lang="ru-RU" dirty="0" err="1" smtClean="0"/>
              <a:t>самопланирование</a:t>
            </a:r>
            <a:r>
              <a:rPr lang="ru-RU" dirty="0" smtClean="0"/>
              <a:t> результатов, открытость результатов для сообщества</a:t>
            </a:r>
          </a:p>
          <a:p>
            <a:endParaRPr lang="ru-RU" dirty="0"/>
          </a:p>
        </p:txBody>
      </p:sp>
    </p:spTree>
    <p:extLst>
      <p:ext uri="{BB962C8B-B14F-4D97-AF65-F5344CB8AC3E}">
        <p14:creationId xmlns:p14="http://schemas.microsoft.com/office/powerpoint/2010/main" val="3708628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Объекты ЭУ: Наглядные материалы</a:t>
            </a:r>
            <a:endParaRPr lang="ru-RU" dirty="0"/>
          </a:p>
        </p:txBody>
      </p:sp>
      <p:sp>
        <p:nvSpPr>
          <p:cNvPr id="3" name="Объект 2"/>
          <p:cNvSpPr>
            <a:spLocks noGrp="1"/>
          </p:cNvSpPr>
          <p:nvPr>
            <p:ph idx="1"/>
          </p:nvPr>
        </p:nvSpPr>
        <p:spPr/>
        <p:txBody>
          <a:bodyPr>
            <a:normAutofit fontScale="85000" lnSpcReduction="10000"/>
          </a:bodyPr>
          <a:lstStyle/>
          <a:p>
            <a:r>
              <a:rPr lang="ru-RU" dirty="0" smtClean="0"/>
              <a:t>От ознакомительных к доказательным</a:t>
            </a:r>
          </a:p>
          <a:p>
            <a:r>
              <a:rPr lang="ru-RU" dirty="0" smtClean="0"/>
              <a:t>Фиксация результатов самостоятельного исследования, эксперимента современными мобильными средствами</a:t>
            </a:r>
          </a:p>
          <a:p>
            <a:r>
              <a:rPr lang="ru-RU" dirty="0" smtClean="0"/>
              <a:t>Технология обработки  экспериментальных данных «открытой» лаборатории</a:t>
            </a:r>
          </a:p>
          <a:p>
            <a:r>
              <a:rPr lang="ru-RU" dirty="0" smtClean="0"/>
              <a:t>Построение математических моделей, использование готовых компьютерных моделей для организации исследовательской работы, создание собственных моделей, их компьютерная реализация в онлайн режиме</a:t>
            </a:r>
          </a:p>
          <a:p>
            <a:endParaRPr lang="ru-RU" dirty="0"/>
          </a:p>
        </p:txBody>
      </p:sp>
    </p:spTree>
    <p:extLst>
      <p:ext uri="{BB962C8B-B14F-4D97-AF65-F5344CB8AC3E}">
        <p14:creationId xmlns:p14="http://schemas.microsoft.com/office/powerpoint/2010/main" val="3853034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Объекты ЭУ: Тренинги решения задач, контроль</a:t>
            </a:r>
            <a:endParaRPr lang="ru-RU" dirty="0"/>
          </a:p>
        </p:txBody>
      </p:sp>
      <p:sp>
        <p:nvSpPr>
          <p:cNvPr id="3" name="Объект 2"/>
          <p:cNvSpPr>
            <a:spLocks noGrp="1"/>
          </p:cNvSpPr>
          <p:nvPr>
            <p:ph idx="1"/>
          </p:nvPr>
        </p:nvSpPr>
        <p:spPr/>
        <p:txBody>
          <a:bodyPr>
            <a:normAutofit fontScale="77500" lnSpcReduction="20000"/>
          </a:bodyPr>
          <a:lstStyle/>
          <a:p>
            <a:r>
              <a:rPr lang="ru-RU" dirty="0" smtClean="0"/>
              <a:t>Подбор задач по теме, выбор методов решения, варианты решений, сопоставление решений, анализ результатов, оптимизация решения</a:t>
            </a:r>
          </a:p>
          <a:p>
            <a:r>
              <a:rPr lang="ru-RU" dirty="0" smtClean="0"/>
              <a:t>Выход на тестовые задания как элемент самопроверки, желание использовать ЕГЭ как объективный механизм самоконтроля по курсу, критичное отношение к дефицитам знаний, выявление дефицита и наличие путей их устранения на выбор </a:t>
            </a:r>
          </a:p>
          <a:p>
            <a:r>
              <a:rPr lang="ru-RU" dirty="0" err="1" smtClean="0"/>
              <a:t>Самостояние</a:t>
            </a:r>
            <a:r>
              <a:rPr lang="ru-RU" dirty="0" smtClean="0"/>
              <a:t> в расширении тематики курса, выбор своих интересов в профиле и самообразование в них – выход на сложные, проблемные задачи, конкурсы и конференции</a:t>
            </a:r>
            <a:endParaRPr lang="ru-RU" dirty="0"/>
          </a:p>
        </p:txBody>
      </p:sp>
    </p:spTree>
    <p:extLst>
      <p:ext uri="{BB962C8B-B14F-4D97-AF65-F5344CB8AC3E}">
        <p14:creationId xmlns:p14="http://schemas.microsoft.com/office/powerpoint/2010/main" val="621895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Открытые онлайн  курсы и образовательные  сообщества</a:t>
            </a:r>
            <a:endParaRPr lang="ru-RU" dirty="0"/>
          </a:p>
        </p:txBody>
      </p:sp>
      <p:sp>
        <p:nvSpPr>
          <p:cNvPr id="3" name="Объект 2"/>
          <p:cNvSpPr>
            <a:spLocks noGrp="1"/>
          </p:cNvSpPr>
          <p:nvPr>
            <p:ph idx="1"/>
          </p:nvPr>
        </p:nvSpPr>
        <p:spPr/>
        <p:txBody>
          <a:bodyPr>
            <a:normAutofit fontScale="92500" lnSpcReduction="10000"/>
          </a:bodyPr>
          <a:lstStyle/>
          <a:p>
            <a:r>
              <a:rPr lang="ru-RU" dirty="0" smtClean="0"/>
              <a:t>Информационная эрудиция в профиле, выбор курсов, конференций, конкурсов и олимпиад, самопроверка</a:t>
            </a:r>
          </a:p>
          <a:p>
            <a:r>
              <a:rPr lang="ru-RU" dirty="0" smtClean="0"/>
              <a:t>Сетевое взаимодействие с коллегами по профилю</a:t>
            </a:r>
          </a:p>
          <a:p>
            <a:r>
              <a:rPr lang="ru-RU" dirty="0" smtClean="0"/>
              <a:t>Пропедевтика научной деятельности – участите в конференциях, проектных работах, в том числе в сетевых школах университетов</a:t>
            </a:r>
          </a:p>
          <a:p>
            <a:r>
              <a:rPr lang="ru-RU" dirty="0" smtClean="0"/>
              <a:t>Использование электронных библиотек</a:t>
            </a:r>
            <a:endParaRPr lang="ru-RU" dirty="0"/>
          </a:p>
        </p:txBody>
      </p:sp>
    </p:spTree>
    <p:extLst>
      <p:ext uri="{BB962C8B-B14F-4D97-AF65-F5344CB8AC3E}">
        <p14:creationId xmlns:p14="http://schemas.microsoft.com/office/powerpoint/2010/main" val="1252277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Функциональность среды ЭУМК</a:t>
            </a:r>
            <a:endParaRPr lang="ru-RU" dirty="0"/>
          </a:p>
        </p:txBody>
      </p:sp>
      <p:sp>
        <p:nvSpPr>
          <p:cNvPr id="3" name="Объект 2"/>
          <p:cNvSpPr>
            <a:spLocks noGrp="1"/>
          </p:cNvSpPr>
          <p:nvPr>
            <p:ph idx="1"/>
          </p:nvPr>
        </p:nvSpPr>
        <p:spPr/>
        <p:txBody>
          <a:bodyPr>
            <a:normAutofit fontScale="77500" lnSpcReduction="20000"/>
          </a:bodyPr>
          <a:lstStyle/>
          <a:p>
            <a:r>
              <a:rPr lang="ru-RU" dirty="0" smtClean="0"/>
              <a:t>Смысловая, поисковая, аналитическая работа с учебными и научными текстами – веб-ссылки на первоисточники</a:t>
            </a:r>
          </a:p>
          <a:p>
            <a:r>
              <a:rPr lang="ru-RU" dirty="0" smtClean="0"/>
              <a:t>Визуальное доказательное сопровождение параграфов, доп. источники– медиа, аудио, видео</a:t>
            </a:r>
          </a:p>
          <a:p>
            <a:r>
              <a:rPr lang="ru-RU" dirty="0" smtClean="0"/>
              <a:t>Исследовательская поддержка - </a:t>
            </a:r>
            <a:r>
              <a:rPr lang="ru-RU" dirty="0" err="1" smtClean="0"/>
              <a:t>комп</a:t>
            </a:r>
            <a:r>
              <a:rPr lang="ru-RU" dirty="0" err="1"/>
              <a:t>ьюлаб</a:t>
            </a:r>
            <a:r>
              <a:rPr lang="ru-RU" dirty="0"/>
              <a:t>, тестовая среда </a:t>
            </a:r>
            <a:r>
              <a:rPr lang="ru-RU" dirty="0" smtClean="0"/>
              <a:t>диагностики, среда ЕГЭ</a:t>
            </a:r>
          </a:p>
          <a:p>
            <a:r>
              <a:rPr lang="ru-RU" dirty="0" smtClean="0"/>
              <a:t>Коммуникативное окружение – дерево веб- ссылок</a:t>
            </a:r>
          </a:p>
          <a:p>
            <a:r>
              <a:rPr lang="ru-RU" dirty="0" smtClean="0"/>
              <a:t>Электронное портфолио творчества – заметки, эл-блокнот, </a:t>
            </a:r>
          </a:p>
          <a:p>
            <a:r>
              <a:rPr lang="ru-RU" dirty="0" smtClean="0"/>
              <a:t>Самоконтроль -рейтинг тренинга в ЕГЭ/олимпиадах, электронный дневник/журнал</a:t>
            </a:r>
          </a:p>
          <a:p>
            <a:endParaRPr lang="ru-RU" dirty="0"/>
          </a:p>
        </p:txBody>
      </p:sp>
    </p:spTree>
    <p:extLst>
      <p:ext uri="{BB962C8B-B14F-4D97-AF65-F5344CB8AC3E}">
        <p14:creationId xmlns:p14="http://schemas.microsoft.com/office/powerpoint/2010/main" val="1451045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j02857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5334000"/>
            <a:ext cx="16002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7" descr="MC90044153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362200"/>
            <a:ext cx="19812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8" descr="MC90044154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676400"/>
            <a:ext cx="21336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 descr="MC90044153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895600"/>
            <a:ext cx="20574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5" descr="MP90040051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90207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31" descr="MP90040179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0"/>
            <a:ext cx="2438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34" descr="MP900439247[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1752600"/>
            <a:ext cx="218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35" descr="MP90017784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5105400"/>
            <a:ext cx="23622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36" descr="MP90040103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0"/>
            <a:ext cx="28956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37" descr="MP90043876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62400"/>
            <a:ext cx="3713163"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38" descr="MP90043833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5200" y="4684713"/>
            <a:ext cx="289560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418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портфолио</a:t>
            </a:r>
            <a:endParaRPr lang="ru-RU" dirty="0"/>
          </a:p>
        </p:txBody>
      </p:sp>
      <p:sp>
        <p:nvSpPr>
          <p:cNvPr id="3" name="Объект 2"/>
          <p:cNvSpPr>
            <a:spLocks noGrp="1"/>
          </p:cNvSpPr>
          <p:nvPr>
            <p:ph idx="1"/>
          </p:nvPr>
        </p:nvSpPr>
        <p:spPr>
          <a:xfrm>
            <a:off x="1403648" y="1124744"/>
            <a:ext cx="7498080" cy="5712643"/>
          </a:xfrm>
        </p:spPr>
        <p:txBody>
          <a:bodyPr>
            <a:normAutofit fontScale="77500" lnSpcReduction="20000"/>
          </a:bodyPr>
          <a:lstStyle/>
          <a:p>
            <a:r>
              <a:rPr lang="ru-RU" dirty="0" smtClean="0"/>
              <a:t>Самооценка через портфолио (личный кабинет)</a:t>
            </a:r>
          </a:p>
          <a:p>
            <a:r>
              <a:rPr lang="ru-RU" dirty="0" smtClean="0"/>
              <a:t>Презентация портфолио</a:t>
            </a:r>
          </a:p>
          <a:p>
            <a:r>
              <a:rPr lang="ru-RU" dirty="0" smtClean="0"/>
              <a:t>Цифровое представление портфолио</a:t>
            </a:r>
          </a:p>
          <a:p>
            <a:r>
              <a:rPr lang="ru-RU" dirty="0" smtClean="0"/>
              <a:t>Формирование векторов дальнейшего профессионального развития, проба себя в профессии, элективные курсы</a:t>
            </a:r>
          </a:p>
          <a:p>
            <a:r>
              <a:rPr lang="ru-RU" dirty="0" smtClean="0"/>
              <a:t>Применение профильных компетенций в </a:t>
            </a:r>
            <a:r>
              <a:rPr lang="ru-RU" dirty="0" err="1" smtClean="0"/>
              <a:t>межпредметной</a:t>
            </a:r>
            <a:r>
              <a:rPr lang="ru-RU" dirty="0" smtClean="0"/>
              <a:t>, прикладной среде – проекты, исследования, конструирование, изобретательство</a:t>
            </a:r>
          </a:p>
          <a:p>
            <a:r>
              <a:rPr lang="ru-RU" dirty="0" smtClean="0"/>
              <a:t>Самоорганизация участия в дополнительном обучении, внеурочной работе – научные секции, клубы, факультативы, вузовские практики, полевые работы, летние и зимние школы, олимпиады и конкурсы</a:t>
            </a:r>
            <a:endParaRPr lang="ru-RU" dirty="0"/>
          </a:p>
        </p:txBody>
      </p:sp>
    </p:spTree>
    <p:extLst>
      <p:ext uri="{BB962C8B-B14F-4D97-AF65-F5344CB8AC3E}">
        <p14:creationId xmlns:p14="http://schemas.microsoft.com/office/powerpoint/2010/main" val="953454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Общая сетевая культура</a:t>
            </a:r>
            <a:endParaRPr lang="ru-RU" dirty="0"/>
          </a:p>
        </p:txBody>
      </p:sp>
      <p:sp>
        <p:nvSpPr>
          <p:cNvPr id="3" name="Объект 2"/>
          <p:cNvSpPr>
            <a:spLocks noGrp="1"/>
          </p:cNvSpPr>
          <p:nvPr>
            <p:ph idx="1"/>
          </p:nvPr>
        </p:nvSpPr>
        <p:spPr/>
        <p:txBody>
          <a:bodyPr>
            <a:normAutofit fontScale="92500" lnSpcReduction="20000"/>
          </a:bodyPr>
          <a:lstStyle/>
          <a:p>
            <a:r>
              <a:rPr lang="ru-RU" dirty="0" smtClean="0"/>
              <a:t>Чтение как элемент развития эрудиции, научные журналы, статьи</a:t>
            </a:r>
          </a:p>
          <a:p>
            <a:r>
              <a:rPr lang="ru-RU" dirty="0" smtClean="0"/>
              <a:t>Беседа как элемент демонстрации эрудиции, выступления, участие в дискуссиях, в том числе по сети, видео средствами</a:t>
            </a:r>
          </a:p>
          <a:p>
            <a:r>
              <a:rPr lang="ru-RU" dirty="0" smtClean="0"/>
              <a:t>Выступление как элемент рефлексии – умения выразить мысль доказательно, наглядно и кратко, с указанием источников в России и за рубежом</a:t>
            </a:r>
          </a:p>
          <a:p>
            <a:r>
              <a:rPr lang="ru-RU" dirty="0" smtClean="0"/>
              <a:t>Знание иностранного языка для общения в профильной области</a:t>
            </a:r>
            <a:endParaRPr lang="ru-RU" dirty="0"/>
          </a:p>
        </p:txBody>
      </p:sp>
    </p:spTree>
    <p:extLst>
      <p:ext uri="{BB962C8B-B14F-4D97-AF65-F5344CB8AC3E}">
        <p14:creationId xmlns:p14="http://schemas.microsoft.com/office/powerpoint/2010/main" val="2723639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defRPr/>
            </a:pPr>
            <a:r>
              <a:rPr lang="ru-RU" dirty="0" smtClean="0"/>
              <a:t>Электронный УМК «Школа </a:t>
            </a:r>
            <a:r>
              <a:rPr lang="ru-RU" dirty="0"/>
              <a:t>БИНОМ»</a:t>
            </a:r>
            <a:r>
              <a:rPr lang="en-US" dirty="0"/>
              <a:t> </a:t>
            </a:r>
            <a:r>
              <a:rPr lang="en-US" dirty="0">
                <a:hlinkClick r:id="rId2"/>
              </a:rPr>
              <a:t>http://itextbook.cm.ru</a:t>
            </a:r>
            <a:r>
              <a:rPr lang="en-US" dirty="0"/>
              <a:t> </a:t>
            </a:r>
            <a:endParaRPr lang="ru-RU" dirty="0"/>
          </a:p>
        </p:txBody>
      </p:sp>
      <p:pic>
        <p:nvPicPr>
          <p:cNvPr id="13315" name="Picture 5" descr="KM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6460" y="6264276"/>
            <a:ext cx="94708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5" name="Picture 15" descr="Km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1558" y="1706563"/>
            <a:ext cx="3370851" cy="4621212"/>
          </a:xfrm>
          <a:prstGeom prst="rect">
            <a:avLst/>
          </a:prstGeom>
          <a:noFill/>
          <a:ln w="9525">
            <a:solidFill>
              <a:schemeClr val="tx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51217" name="Picture 17"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973" y="1638300"/>
            <a:ext cx="5301994" cy="4806950"/>
          </a:xfrm>
          <a:prstGeom prst="rect">
            <a:avLst/>
          </a:prstGeom>
          <a:noFill/>
          <a:ln w="9525">
            <a:solidFill>
              <a:schemeClr val="tx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51237" name="Picture 37" descr="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798" y="1789113"/>
            <a:ext cx="5193448" cy="4718050"/>
          </a:xfrm>
          <a:prstGeom prst="rect">
            <a:avLst/>
          </a:prstGeom>
          <a:noFill/>
          <a:ln w="9525">
            <a:solidFill>
              <a:schemeClr val="tx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51238" name="Picture 38" descr="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6380" y="2011364"/>
            <a:ext cx="4851115" cy="4708525"/>
          </a:xfrm>
          <a:prstGeom prst="rect">
            <a:avLst/>
          </a:prstGeom>
          <a:noFill/>
          <a:ln w="9525">
            <a:solidFill>
              <a:schemeClr val="tx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51239" name="Picture 39" descr="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4334" y="2406651"/>
            <a:ext cx="3725113" cy="3749675"/>
          </a:xfrm>
          <a:prstGeom prst="rect">
            <a:avLst/>
          </a:prstGeom>
          <a:noFill/>
          <a:ln w="9525">
            <a:solidFill>
              <a:schemeClr val="tx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941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1215"/>
                                        </p:tgtEl>
                                        <p:attrNameLst>
                                          <p:attrName>style.visibility</p:attrName>
                                        </p:attrNameLst>
                                      </p:cBhvr>
                                      <p:to>
                                        <p:strVal val="visible"/>
                                      </p:to>
                                    </p:set>
                                    <p:anim calcmode="lin" valueType="num">
                                      <p:cBhvr>
                                        <p:cTn id="7" dur="2000" fill="hold"/>
                                        <p:tgtEl>
                                          <p:spTgt spid="51215"/>
                                        </p:tgtEl>
                                        <p:attrNameLst>
                                          <p:attrName>ppt_w</p:attrName>
                                        </p:attrNameLst>
                                      </p:cBhvr>
                                      <p:tavLst>
                                        <p:tav tm="0">
                                          <p:val>
                                            <p:strVal val="#ppt_w*0.70"/>
                                          </p:val>
                                        </p:tav>
                                        <p:tav tm="100000">
                                          <p:val>
                                            <p:strVal val="#ppt_w"/>
                                          </p:val>
                                        </p:tav>
                                      </p:tavLst>
                                    </p:anim>
                                    <p:anim calcmode="lin" valueType="num">
                                      <p:cBhvr>
                                        <p:cTn id="8" dur="2000" fill="hold"/>
                                        <p:tgtEl>
                                          <p:spTgt spid="51215"/>
                                        </p:tgtEl>
                                        <p:attrNameLst>
                                          <p:attrName>ppt_h</p:attrName>
                                        </p:attrNameLst>
                                      </p:cBhvr>
                                      <p:tavLst>
                                        <p:tav tm="0">
                                          <p:val>
                                            <p:strVal val="#ppt_h"/>
                                          </p:val>
                                        </p:tav>
                                        <p:tav tm="100000">
                                          <p:val>
                                            <p:strVal val="#ppt_h"/>
                                          </p:val>
                                        </p:tav>
                                      </p:tavLst>
                                    </p:anim>
                                    <p:animEffect transition="in" filter="fade">
                                      <p:cBhvr>
                                        <p:cTn id="9" dur="2000"/>
                                        <p:tgtEl>
                                          <p:spTgt spid="512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51217"/>
                                        </p:tgtEl>
                                        <p:attrNameLst>
                                          <p:attrName>style.visibility</p:attrName>
                                        </p:attrNameLst>
                                      </p:cBhvr>
                                      <p:to>
                                        <p:strVal val="visible"/>
                                      </p:to>
                                    </p:set>
                                    <p:anim calcmode="lin" valueType="num">
                                      <p:cBhvr>
                                        <p:cTn id="14" dur="2000" fill="hold"/>
                                        <p:tgtEl>
                                          <p:spTgt spid="51217"/>
                                        </p:tgtEl>
                                        <p:attrNameLst>
                                          <p:attrName>ppt_w</p:attrName>
                                        </p:attrNameLst>
                                      </p:cBhvr>
                                      <p:tavLst>
                                        <p:tav tm="0">
                                          <p:val>
                                            <p:strVal val="#ppt_w*0.70"/>
                                          </p:val>
                                        </p:tav>
                                        <p:tav tm="100000">
                                          <p:val>
                                            <p:strVal val="#ppt_w"/>
                                          </p:val>
                                        </p:tav>
                                      </p:tavLst>
                                    </p:anim>
                                    <p:anim calcmode="lin" valueType="num">
                                      <p:cBhvr>
                                        <p:cTn id="15" dur="2000" fill="hold"/>
                                        <p:tgtEl>
                                          <p:spTgt spid="51217"/>
                                        </p:tgtEl>
                                        <p:attrNameLst>
                                          <p:attrName>ppt_h</p:attrName>
                                        </p:attrNameLst>
                                      </p:cBhvr>
                                      <p:tavLst>
                                        <p:tav tm="0">
                                          <p:val>
                                            <p:strVal val="#ppt_h"/>
                                          </p:val>
                                        </p:tav>
                                        <p:tav tm="100000">
                                          <p:val>
                                            <p:strVal val="#ppt_h"/>
                                          </p:val>
                                        </p:tav>
                                      </p:tavLst>
                                    </p:anim>
                                    <p:animEffect transition="in" filter="fade">
                                      <p:cBhvr>
                                        <p:cTn id="16" dur="2000"/>
                                        <p:tgtEl>
                                          <p:spTgt spid="512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51237"/>
                                        </p:tgtEl>
                                        <p:attrNameLst>
                                          <p:attrName>style.visibility</p:attrName>
                                        </p:attrNameLst>
                                      </p:cBhvr>
                                      <p:to>
                                        <p:strVal val="visible"/>
                                      </p:to>
                                    </p:set>
                                    <p:anim calcmode="lin" valueType="num">
                                      <p:cBhvr>
                                        <p:cTn id="21" dur="2000" fill="hold"/>
                                        <p:tgtEl>
                                          <p:spTgt spid="51237"/>
                                        </p:tgtEl>
                                        <p:attrNameLst>
                                          <p:attrName>ppt_w</p:attrName>
                                        </p:attrNameLst>
                                      </p:cBhvr>
                                      <p:tavLst>
                                        <p:tav tm="0">
                                          <p:val>
                                            <p:strVal val="#ppt_w*0.70"/>
                                          </p:val>
                                        </p:tav>
                                        <p:tav tm="100000">
                                          <p:val>
                                            <p:strVal val="#ppt_w"/>
                                          </p:val>
                                        </p:tav>
                                      </p:tavLst>
                                    </p:anim>
                                    <p:anim calcmode="lin" valueType="num">
                                      <p:cBhvr>
                                        <p:cTn id="22" dur="2000" fill="hold"/>
                                        <p:tgtEl>
                                          <p:spTgt spid="51237"/>
                                        </p:tgtEl>
                                        <p:attrNameLst>
                                          <p:attrName>ppt_h</p:attrName>
                                        </p:attrNameLst>
                                      </p:cBhvr>
                                      <p:tavLst>
                                        <p:tav tm="0">
                                          <p:val>
                                            <p:strVal val="#ppt_h"/>
                                          </p:val>
                                        </p:tav>
                                        <p:tav tm="100000">
                                          <p:val>
                                            <p:strVal val="#ppt_h"/>
                                          </p:val>
                                        </p:tav>
                                      </p:tavLst>
                                    </p:anim>
                                    <p:animEffect transition="in" filter="fade">
                                      <p:cBhvr>
                                        <p:cTn id="23" dur="2000"/>
                                        <p:tgtEl>
                                          <p:spTgt spid="5123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51238"/>
                                        </p:tgtEl>
                                        <p:attrNameLst>
                                          <p:attrName>style.visibility</p:attrName>
                                        </p:attrNameLst>
                                      </p:cBhvr>
                                      <p:to>
                                        <p:strVal val="visible"/>
                                      </p:to>
                                    </p:set>
                                    <p:anim calcmode="lin" valueType="num">
                                      <p:cBhvr>
                                        <p:cTn id="28" dur="2000" fill="hold"/>
                                        <p:tgtEl>
                                          <p:spTgt spid="51238"/>
                                        </p:tgtEl>
                                        <p:attrNameLst>
                                          <p:attrName>ppt_w</p:attrName>
                                        </p:attrNameLst>
                                      </p:cBhvr>
                                      <p:tavLst>
                                        <p:tav tm="0">
                                          <p:val>
                                            <p:strVal val="#ppt_w*0.70"/>
                                          </p:val>
                                        </p:tav>
                                        <p:tav tm="100000">
                                          <p:val>
                                            <p:strVal val="#ppt_w"/>
                                          </p:val>
                                        </p:tav>
                                      </p:tavLst>
                                    </p:anim>
                                    <p:anim calcmode="lin" valueType="num">
                                      <p:cBhvr>
                                        <p:cTn id="29" dur="2000" fill="hold"/>
                                        <p:tgtEl>
                                          <p:spTgt spid="51238"/>
                                        </p:tgtEl>
                                        <p:attrNameLst>
                                          <p:attrName>ppt_h</p:attrName>
                                        </p:attrNameLst>
                                      </p:cBhvr>
                                      <p:tavLst>
                                        <p:tav tm="0">
                                          <p:val>
                                            <p:strVal val="#ppt_h"/>
                                          </p:val>
                                        </p:tav>
                                        <p:tav tm="100000">
                                          <p:val>
                                            <p:strVal val="#ppt_h"/>
                                          </p:val>
                                        </p:tav>
                                      </p:tavLst>
                                    </p:anim>
                                    <p:animEffect transition="in" filter="fade">
                                      <p:cBhvr>
                                        <p:cTn id="30" dur="2000"/>
                                        <p:tgtEl>
                                          <p:spTgt spid="5123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51239"/>
                                        </p:tgtEl>
                                        <p:attrNameLst>
                                          <p:attrName>style.visibility</p:attrName>
                                        </p:attrNameLst>
                                      </p:cBhvr>
                                      <p:to>
                                        <p:strVal val="visible"/>
                                      </p:to>
                                    </p:set>
                                    <p:anim calcmode="lin" valueType="num">
                                      <p:cBhvr>
                                        <p:cTn id="35" dur="2000" fill="hold"/>
                                        <p:tgtEl>
                                          <p:spTgt spid="51239"/>
                                        </p:tgtEl>
                                        <p:attrNameLst>
                                          <p:attrName>ppt_w</p:attrName>
                                        </p:attrNameLst>
                                      </p:cBhvr>
                                      <p:tavLst>
                                        <p:tav tm="0">
                                          <p:val>
                                            <p:strVal val="#ppt_w*0.70"/>
                                          </p:val>
                                        </p:tav>
                                        <p:tav tm="100000">
                                          <p:val>
                                            <p:strVal val="#ppt_w"/>
                                          </p:val>
                                        </p:tav>
                                      </p:tavLst>
                                    </p:anim>
                                    <p:anim calcmode="lin" valueType="num">
                                      <p:cBhvr>
                                        <p:cTn id="36" dur="2000" fill="hold"/>
                                        <p:tgtEl>
                                          <p:spTgt spid="51239"/>
                                        </p:tgtEl>
                                        <p:attrNameLst>
                                          <p:attrName>ppt_h</p:attrName>
                                        </p:attrNameLst>
                                      </p:cBhvr>
                                      <p:tavLst>
                                        <p:tav tm="0">
                                          <p:val>
                                            <p:strVal val="#ppt_h"/>
                                          </p:val>
                                        </p:tav>
                                        <p:tav tm="100000">
                                          <p:val>
                                            <p:strVal val="#ppt_h"/>
                                          </p:val>
                                        </p:tav>
                                      </p:tavLst>
                                    </p:anim>
                                    <p:animEffect transition="in" filter="fade">
                                      <p:cBhvr>
                                        <p:cTn id="37" dur="2000"/>
                                        <p:tgtEl>
                                          <p:spTgt spid="51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pPr eaLnBrk="1" hangingPunct="1"/>
            <a:r>
              <a:rPr lang="ru-RU" altLang="ru-RU" smtClean="0"/>
              <a:t>Конструкты ИОС</a:t>
            </a:r>
          </a:p>
        </p:txBody>
      </p:sp>
      <p:graphicFrame>
        <p:nvGraphicFramePr>
          <p:cNvPr id="7" name="Схема 6"/>
          <p:cNvGraphicFramePr/>
          <p:nvPr/>
        </p:nvGraphicFramePr>
        <p:xfrm>
          <a:off x="1524000" y="1371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6" name="Выноска 1 7"/>
          <p:cNvSpPr>
            <a:spLocks/>
          </p:cNvSpPr>
          <p:nvPr/>
        </p:nvSpPr>
        <p:spPr bwMode="auto">
          <a:xfrm>
            <a:off x="6858000" y="990600"/>
            <a:ext cx="1600200" cy="1600200"/>
          </a:xfrm>
          <a:prstGeom prst="borderCallout1">
            <a:avLst>
              <a:gd name="adj1" fmla="val 18750"/>
              <a:gd name="adj2" fmla="val -8333"/>
              <a:gd name="adj3" fmla="val 112500"/>
              <a:gd name="adj4" fmla="val -38333"/>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ru-RU" altLang="ru-RU"/>
              <a:t>ИКТ активность:</a:t>
            </a:r>
          </a:p>
          <a:p>
            <a:pPr eaLnBrk="1" hangingPunct="1"/>
            <a:r>
              <a:rPr lang="ru-RU" altLang="ru-RU"/>
              <a:t>ученики</a:t>
            </a:r>
          </a:p>
          <a:p>
            <a:pPr eaLnBrk="1" hangingPunct="1"/>
            <a:r>
              <a:rPr lang="ru-RU" altLang="ru-RU"/>
              <a:t>учителя</a:t>
            </a:r>
          </a:p>
          <a:p>
            <a:pPr eaLnBrk="1" hangingPunct="1"/>
            <a:r>
              <a:rPr lang="ru-RU" altLang="ru-RU"/>
              <a:t>родители</a:t>
            </a:r>
          </a:p>
        </p:txBody>
      </p:sp>
      <p:sp>
        <p:nvSpPr>
          <p:cNvPr id="23557" name="Выноска 1 9"/>
          <p:cNvSpPr>
            <a:spLocks/>
          </p:cNvSpPr>
          <p:nvPr/>
        </p:nvSpPr>
        <p:spPr bwMode="auto">
          <a:xfrm>
            <a:off x="304800" y="457200"/>
            <a:ext cx="1828800" cy="5638800"/>
          </a:xfrm>
          <a:prstGeom prst="borderCallout1">
            <a:avLst>
              <a:gd name="adj1" fmla="val 57917"/>
              <a:gd name="adj2" fmla="val 107542"/>
              <a:gd name="adj3" fmla="val 46356"/>
              <a:gd name="adj4" fmla="val 16494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ru-RU" altLang="ru-RU" dirty="0"/>
              <a:t>Программы обучения:</a:t>
            </a:r>
          </a:p>
          <a:p>
            <a:pPr eaLnBrk="1" hangingPunct="1"/>
            <a:r>
              <a:rPr lang="ru-RU" altLang="ru-RU" dirty="0" smtClean="0"/>
              <a:t>Доп</a:t>
            </a:r>
            <a:r>
              <a:rPr lang="ru-RU" altLang="ru-RU" dirty="0"/>
              <a:t>. Обучение</a:t>
            </a:r>
          </a:p>
          <a:p>
            <a:pPr eaLnBrk="1" hangingPunct="1"/>
            <a:r>
              <a:rPr lang="ru-RU" altLang="ru-RU" dirty="0"/>
              <a:t>ДО школа-вуз</a:t>
            </a:r>
          </a:p>
          <a:p>
            <a:pPr eaLnBrk="1" hangingPunct="1"/>
            <a:endParaRPr lang="ru-RU" altLang="ru-RU" dirty="0"/>
          </a:p>
          <a:p>
            <a:pPr eaLnBrk="1" hangingPunct="1"/>
            <a:r>
              <a:rPr lang="ru-RU" altLang="ru-RU" dirty="0"/>
              <a:t>Проекты с ИКТ</a:t>
            </a:r>
          </a:p>
          <a:p>
            <a:pPr eaLnBrk="1" hangingPunct="1"/>
            <a:r>
              <a:rPr lang="ru-RU" altLang="ru-RU" dirty="0"/>
              <a:t>ИКТ-инструменты исследования</a:t>
            </a:r>
          </a:p>
          <a:p>
            <a:pPr eaLnBrk="1" hangingPunct="1"/>
            <a:r>
              <a:rPr lang="ru-RU" altLang="ru-RU" dirty="0"/>
              <a:t>ИТ-семейный клуб</a:t>
            </a:r>
          </a:p>
          <a:p>
            <a:pPr eaLnBrk="1" hangingPunct="1"/>
            <a:r>
              <a:rPr lang="ru-RU" altLang="ru-RU" dirty="0" err="1"/>
              <a:t>Видеосеть</a:t>
            </a:r>
            <a:endParaRPr lang="ru-RU" altLang="ru-RU" dirty="0"/>
          </a:p>
          <a:p>
            <a:pPr eaLnBrk="1" hangingPunct="1"/>
            <a:r>
              <a:rPr lang="ru-RU" altLang="ru-RU" dirty="0"/>
              <a:t>Е-УМК в образователь-ном облаке региона</a:t>
            </a:r>
          </a:p>
          <a:p>
            <a:pPr eaLnBrk="1" hangingPunct="1"/>
            <a:endParaRPr lang="ru-RU" altLang="ru-RU" dirty="0"/>
          </a:p>
          <a:p>
            <a:pPr eaLnBrk="1" hangingPunct="1"/>
            <a:endParaRPr lang="ru-RU" altLang="ru-RU" dirty="0"/>
          </a:p>
        </p:txBody>
      </p:sp>
      <p:sp>
        <p:nvSpPr>
          <p:cNvPr id="23558" name="Выноска 1 10"/>
          <p:cNvSpPr>
            <a:spLocks/>
          </p:cNvSpPr>
          <p:nvPr/>
        </p:nvSpPr>
        <p:spPr bwMode="auto">
          <a:xfrm>
            <a:off x="6858000" y="3810000"/>
            <a:ext cx="1752600" cy="2895600"/>
          </a:xfrm>
          <a:prstGeom prst="borderCallout1">
            <a:avLst>
              <a:gd name="adj1" fmla="val 85417"/>
              <a:gd name="adj2" fmla="val -7606"/>
              <a:gd name="adj3" fmla="val 44079"/>
              <a:gd name="adj4" fmla="val -117319"/>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ru-RU" altLang="ru-RU"/>
              <a:t>ИОС школ региона</a:t>
            </a:r>
          </a:p>
          <a:p>
            <a:pPr eaLnBrk="1" hangingPunct="1"/>
            <a:r>
              <a:rPr lang="ru-RU" altLang="ru-RU"/>
              <a:t>АРМ учителя</a:t>
            </a:r>
          </a:p>
          <a:p>
            <a:pPr eaLnBrk="1" hangingPunct="1"/>
            <a:r>
              <a:rPr lang="ru-RU" altLang="ru-RU"/>
              <a:t>АРМ ученика</a:t>
            </a:r>
          </a:p>
          <a:p>
            <a:pPr eaLnBrk="1" hangingPunct="1"/>
            <a:r>
              <a:rPr lang="ru-RU" altLang="ru-RU"/>
              <a:t>Цифровые зоны школы</a:t>
            </a:r>
          </a:p>
          <a:p>
            <a:pPr eaLnBrk="1" hangingPunct="1"/>
            <a:r>
              <a:rPr lang="ru-RU" altLang="ru-RU"/>
              <a:t>Сервер школы</a:t>
            </a:r>
          </a:p>
          <a:p>
            <a:pPr eaLnBrk="1" hangingPunct="1"/>
            <a:r>
              <a:rPr lang="ru-RU" altLang="ru-RU"/>
              <a:t>с е-УМК</a:t>
            </a:r>
          </a:p>
          <a:p>
            <a:pPr eaLnBrk="1" hangingPunct="1"/>
            <a:r>
              <a:rPr lang="ru-RU" altLang="ru-RU"/>
              <a:t>Интернет</a:t>
            </a:r>
          </a:p>
          <a:p>
            <a:pPr eaLnBrk="1" hangingPunct="1"/>
            <a:r>
              <a:rPr lang="ru-RU" altLang="ru-RU"/>
              <a:t>Телевидение</a:t>
            </a:r>
          </a:p>
          <a:p>
            <a:pPr eaLnBrk="1" hangingPunct="1"/>
            <a:endParaRPr lang="ru-RU" altLang="ru-RU"/>
          </a:p>
          <a:p>
            <a:pPr eaLnBrk="1" hangingPunct="1"/>
            <a:endParaRPr lang="ru-RU" altLang="ru-RU"/>
          </a:p>
        </p:txBody>
      </p:sp>
    </p:spTree>
    <p:extLst>
      <p:ext uri="{BB962C8B-B14F-4D97-AF65-F5344CB8AC3E}">
        <p14:creationId xmlns:p14="http://schemas.microsoft.com/office/powerpoint/2010/main" val="1311865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419100" y="0"/>
            <a:ext cx="8572500" cy="1143000"/>
          </a:xfrm>
        </p:spPr>
        <p:txBody>
          <a:bodyPr/>
          <a:lstStyle/>
          <a:p>
            <a:pPr eaLnBrk="1" hangingPunct="1"/>
            <a:r>
              <a:rPr lang="ru-RU" altLang="ru-RU" sz="3200" smtClean="0"/>
              <a:t>Конструируем урок с е-УМК </a:t>
            </a:r>
            <a:br>
              <a:rPr lang="ru-RU" altLang="ru-RU" sz="3200" smtClean="0"/>
            </a:br>
            <a:r>
              <a:rPr lang="ru-RU" altLang="ru-RU" sz="3200" smtClean="0"/>
              <a:t>Модель «1: многим» в ИОС школы</a:t>
            </a:r>
          </a:p>
        </p:txBody>
      </p:sp>
      <p:pic>
        <p:nvPicPr>
          <p:cNvPr id="26627" name="Picture 5" descr="http://inerdos.files.wordpress.com/2011/04/interactivbo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419350"/>
            <a:ext cx="66294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Блок-схема: процесс 3"/>
          <p:cNvSpPr>
            <a:spLocks noChangeArrowheads="1"/>
          </p:cNvSpPr>
          <p:nvPr/>
        </p:nvSpPr>
        <p:spPr bwMode="auto">
          <a:xfrm>
            <a:off x="292100" y="1143000"/>
            <a:ext cx="1752600" cy="685800"/>
          </a:xfrm>
          <a:prstGeom prst="flowChartProcess">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ru-RU" altLang="ru-RU"/>
              <a:t>Е-УМК с</a:t>
            </a:r>
          </a:p>
          <a:p>
            <a:pPr eaLnBrk="1" hangingPunct="1"/>
            <a:r>
              <a:rPr lang="ru-RU" altLang="ru-RU"/>
              <a:t>ЭОР</a:t>
            </a:r>
          </a:p>
        </p:txBody>
      </p:sp>
      <p:sp>
        <p:nvSpPr>
          <p:cNvPr id="26629" name="Блок-схема: процесс 4"/>
          <p:cNvSpPr>
            <a:spLocks noChangeArrowheads="1"/>
          </p:cNvSpPr>
          <p:nvPr/>
        </p:nvSpPr>
        <p:spPr bwMode="auto">
          <a:xfrm>
            <a:off x="342900" y="2133600"/>
            <a:ext cx="1752600" cy="1371600"/>
          </a:xfrm>
          <a:prstGeom prst="flowChartProcess">
            <a:avLst/>
          </a:prstGeom>
          <a:solidFill>
            <a:srgbClr val="FFC000"/>
          </a:solidFill>
          <a:ln w="9525" algn="ctr">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ru-RU" altLang="ru-RU"/>
              <a:t>АРМ Учителя</a:t>
            </a:r>
          </a:p>
          <a:p>
            <a:pPr eaLnBrk="1" hangingPunct="1"/>
            <a:r>
              <a:rPr lang="ru-RU" altLang="ru-RU"/>
              <a:t>АРМ учеников</a:t>
            </a:r>
          </a:p>
          <a:p>
            <a:pPr eaLnBrk="1" hangingPunct="1"/>
            <a:r>
              <a:rPr lang="ru-RU" altLang="ru-RU"/>
              <a:t>Доп.</a:t>
            </a:r>
          </a:p>
          <a:p>
            <a:pPr eaLnBrk="1" hangingPunct="1"/>
            <a:r>
              <a:rPr lang="ru-RU" altLang="ru-RU"/>
              <a:t>оборудование</a:t>
            </a:r>
          </a:p>
        </p:txBody>
      </p:sp>
      <p:sp>
        <p:nvSpPr>
          <p:cNvPr id="26630" name="Блок-схема: процесс 5"/>
          <p:cNvSpPr>
            <a:spLocks noChangeArrowheads="1"/>
          </p:cNvSpPr>
          <p:nvPr/>
        </p:nvSpPr>
        <p:spPr bwMode="auto">
          <a:xfrm>
            <a:off x="342900" y="4495800"/>
            <a:ext cx="1828800" cy="685800"/>
          </a:xfrm>
          <a:prstGeom prst="flowChartProcess">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ru-RU" altLang="ru-RU"/>
              <a:t>Электронный УМК</a:t>
            </a:r>
          </a:p>
        </p:txBody>
      </p:sp>
      <p:sp>
        <p:nvSpPr>
          <p:cNvPr id="26631" name="Блок-схема: процесс 6"/>
          <p:cNvSpPr>
            <a:spLocks noChangeArrowheads="1"/>
          </p:cNvSpPr>
          <p:nvPr/>
        </p:nvSpPr>
        <p:spPr bwMode="auto">
          <a:xfrm>
            <a:off x="419100" y="5257800"/>
            <a:ext cx="1752600" cy="685800"/>
          </a:xfrm>
          <a:prstGeom prst="flowChartProcess">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ru-RU" altLang="ru-RU"/>
              <a:t>Веб-ресурсы / видеоресурсы</a:t>
            </a:r>
          </a:p>
        </p:txBody>
      </p:sp>
      <p:sp>
        <p:nvSpPr>
          <p:cNvPr id="26632" name="Блок-схема: процесс 7"/>
          <p:cNvSpPr>
            <a:spLocks noChangeArrowheads="1"/>
          </p:cNvSpPr>
          <p:nvPr/>
        </p:nvSpPr>
        <p:spPr bwMode="auto">
          <a:xfrm>
            <a:off x="381000" y="6019800"/>
            <a:ext cx="1981200" cy="609600"/>
          </a:xfrm>
          <a:prstGeom prst="flowChartProcess">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ru-RU" altLang="ru-RU"/>
              <a:t>Эл дневник/журнал</a:t>
            </a:r>
          </a:p>
        </p:txBody>
      </p:sp>
      <p:sp>
        <p:nvSpPr>
          <p:cNvPr id="26633" name="Блок-схема: процесс 8"/>
          <p:cNvSpPr>
            <a:spLocks noChangeArrowheads="1"/>
          </p:cNvSpPr>
          <p:nvPr/>
        </p:nvSpPr>
        <p:spPr bwMode="auto">
          <a:xfrm>
            <a:off x="342900" y="3657600"/>
            <a:ext cx="1752600" cy="609600"/>
          </a:xfrm>
          <a:prstGeom prst="flowChartProcess">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ru-RU" altLang="ru-RU"/>
              <a:t>Тетрадь/эл тетрадь</a:t>
            </a:r>
          </a:p>
        </p:txBody>
      </p:sp>
      <p:sp>
        <p:nvSpPr>
          <p:cNvPr id="26634" name="Блок-схема: процесс 9"/>
          <p:cNvSpPr>
            <a:spLocks noChangeArrowheads="1"/>
          </p:cNvSpPr>
          <p:nvPr/>
        </p:nvSpPr>
        <p:spPr bwMode="auto">
          <a:xfrm>
            <a:off x="3200400" y="1676400"/>
            <a:ext cx="2895600" cy="457200"/>
          </a:xfrm>
          <a:prstGeom prst="flowChartProcess">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ru-RU" altLang="ru-RU"/>
              <a:t>Школьный сайт</a:t>
            </a:r>
          </a:p>
        </p:txBody>
      </p:sp>
      <p:cxnSp>
        <p:nvCxnSpPr>
          <p:cNvPr id="26635" name="Прямая со стрелкой 11"/>
          <p:cNvCxnSpPr>
            <a:cxnSpLocks noChangeShapeType="1"/>
            <a:stCxn id="26628" idx="3"/>
            <a:endCxn id="26634" idx="1"/>
          </p:cNvCxnSpPr>
          <p:nvPr/>
        </p:nvCxnSpPr>
        <p:spPr bwMode="auto">
          <a:xfrm>
            <a:off x="2044700" y="1485900"/>
            <a:ext cx="1155700" cy="4191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6" name="Прямая со стрелкой 19"/>
          <p:cNvCxnSpPr>
            <a:cxnSpLocks noChangeShapeType="1"/>
            <a:stCxn id="26633" idx="3"/>
          </p:cNvCxnSpPr>
          <p:nvPr/>
        </p:nvCxnSpPr>
        <p:spPr bwMode="auto">
          <a:xfrm flipV="1">
            <a:off x="2095500" y="2133600"/>
            <a:ext cx="1136650" cy="18288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7" name="Прямая со стрелкой 20"/>
          <p:cNvCxnSpPr>
            <a:cxnSpLocks noChangeShapeType="1"/>
          </p:cNvCxnSpPr>
          <p:nvPr/>
        </p:nvCxnSpPr>
        <p:spPr bwMode="auto">
          <a:xfrm flipV="1">
            <a:off x="2184400" y="2133600"/>
            <a:ext cx="1930400" cy="33909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8" name="Прямая со стрелкой 21"/>
          <p:cNvCxnSpPr>
            <a:cxnSpLocks noChangeShapeType="1"/>
            <a:endCxn id="26634" idx="2"/>
          </p:cNvCxnSpPr>
          <p:nvPr/>
        </p:nvCxnSpPr>
        <p:spPr bwMode="auto">
          <a:xfrm flipV="1">
            <a:off x="2349500" y="2133600"/>
            <a:ext cx="2298700" cy="41148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39" name="Блок-схема: процесс 24"/>
          <p:cNvSpPr>
            <a:spLocks noChangeArrowheads="1"/>
          </p:cNvSpPr>
          <p:nvPr/>
        </p:nvSpPr>
        <p:spPr bwMode="auto">
          <a:xfrm>
            <a:off x="5918200" y="2019300"/>
            <a:ext cx="2514600" cy="800100"/>
          </a:xfrm>
          <a:prstGeom prst="flowChartProcess">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ru-RU" altLang="ru-RU"/>
              <a:t>Электронное портфолио ученика</a:t>
            </a:r>
          </a:p>
        </p:txBody>
      </p:sp>
      <p:sp>
        <p:nvSpPr>
          <p:cNvPr id="26640" name="Блок-схема: процесс 25"/>
          <p:cNvSpPr>
            <a:spLocks noChangeArrowheads="1"/>
          </p:cNvSpPr>
          <p:nvPr/>
        </p:nvSpPr>
        <p:spPr bwMode="auto">
          <a:xfrm>
            <a:off x="5918200" y="1485900"/>
            <a:ext cx="3073400" cy="342900"/>
          </a:xfrm>
          <a:prstGeom prst="flowChartProcess">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ru-RU" altLang="ru-RU"/>
              <a:t>Сетевой школьный клуб</a:t>
            </a:r>
          </a:p>
        </p:txBody>
      </p:sp>
    </p:spTree>
    <p:extLst>
      <p:ext uri="{BB962C8B-B14F-4D97-AF65-F5344CB8AC3E}">
        <p14:creationId xmlns:p14="http://schemas.microsoft.com/office/powerpoint/2010/main" val="942731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p:txBody>
          <a:bodyPr/>
          <a:lstStyle/>
          <a:p>
            <a:pPr eaLnBrk="1" hangingPunct="1"/>
            <a:r>
              <a:rPr lang="ru-RU" altLang="ru-RU" sz="3200" smtClean="0"/>
              <a:t>Конструируем урок с е-УМК </a:t>
            </a:r>
            <a:br>
              <a:rPr lang="ru-RU" altLang="ru-RU" sz="3200" smtClean="0"/>
            </a:br>
            <a:r>
              <a:rPr lang="ru-RU" altLang="ru-RU" sz="3200" smtClean="0"/>
              <a:t>Модель «1:1» в ИОС школы</a:t>
            </a:r>
          </a:p>
        </p:txBody>
      </p:sp>
      <p:sp>
        <p:nvSpPr>
          <p:cNvPr id="27651" name="Объект 2"/>
          <p:cNvSpPr>
            <a:spLocks noGrp="1"/>
          </p:cNvSpPr>
          <p:nvPr>
            <p:ph idx="1"/>
          </p:nvPr>
        </p:nvSpPr>
        <p:spPr/>
        <p:txBody>
          <a:bodyPr/>
          <a:lstStyle/>
          <a:p>
            <a:pPr eaLnBrk="1" hangingPunct="1"/>
            <a:endParaRPr lang="ru-RU" altLang="ru-RU" smtClean="0"/>
          </a:p>
        </p:txBody>
      </p:sp>
      <p:pic>
        <p:nvPicPr>
          <p:cNvPr id="27652" name="Picture 2" descr="C:\Users\TsvetkovaMS\Desktop\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71600"/>
            <a:ext cx="66706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1"/>
          <p:cNvSpPr txBox="1">
            <a:spLocks noChangeArrowheads="1"/>
          </p:cNvSpPr>
          <p:nvPr/>
        </p:nvSpPr>
        <p:spPr bwMode="auto">
          <a:xfrm>
            <a:off x="381000" y="4068763"/>
            <a:ext cx="2362200" cy="15700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ru-RU" altLang="ru-RU" sz="3200"/>
              <a:t>АРМ учителя с </a:t>
            </a:r>
          </a:p>
          <a:p>
            <a:pPr eaLnBrk="1" hangingPunct="1"/>
            <a:r>
              <a:rPr lang="ru-RU" altLang="ru-RU" sz="3200"/>
              <a:t>е-УМК </a:t>
            </a:r>
          </a:p>
        </p:txBody>
      </p:sp>
      <p:sp>
        <p:nvSpPr>
          <p:cNvPr id="27654" name="Блок-схема: процесс 8"/>
          <p:cNvSpPr>
            <a:spLocks noChangeArrowheads="1"/>
          </p:cNvSpPr>
          <p:nvPr/>
        </p:nvSpPr>
        <p:spPr bwMode="auto">
          <a:xfrm>
            <a:off x="7086600" y="4572000"/>
            <a:ext cx="1600200" cy="838200"/>
          </a:xfrm>
          <a:prstGeom prst="flowChartProcess">
            <a:avLst/>
          </a:prstGeom>
          <a:solidFill>
            <a:srgbClr val="FFC000"/>
          </a:solidFill>
          <a:ln w="9525" algn="ctr">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ru-RU" altLang="ru-RU"/>
              <a:t>АРМ ученика с е-УМК</a:t>
            </a:r>
          </a:p>
        </p:txBody>
      </p:sp>
    </p:spTree>
    <p:extLst>
      <p:ext uri="{BB962C8B-B14F-4D97-AF65-F5344CB8AC3E}">
        <p14:creationId xmlns:p14="http://schemas.microsoft.com/office/powerpoint/2010/main" val="3680070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lstStyle/>
          <a:p>
            <a:pPr eaLnBrk="1" hangingPunct="1"/>
            <a:r>
              <a:rPr lang="ru-RU" altLang="ru-RU" sz="3200" dirty="0" smtClean="0"/>
              <a:t>Конструируем урок с ЭУМК </a:t>
            </a:r>
            <a:br>
              <a:rPr lang="ru-RU" altLang="ru-RU" sz="3200" dirty="0" smtClean="0"/>
            </a:br>
            <a:r>
              <a:rPr lang="ru-RU" altLang="ru-RU" sz="3200" dirty="0" smtClean="0"/>
              <a:t>Модель «Многие:1» в </a:t>
            </a:r>
            <a:r>
              <a:rPr lang="ru-RU" altLang="ru-RU" sz="3200" dirty="0" err="1" smtClean="0"/>
              <a:t>видеосети</a:t>
            </a:r>
            <a:endParaRPr lang="ru-RU" altLang="ru-RU" sz="3200" dirty="0" smtClean="0"/>
          </a:p>
        </p:txBody>
      </p:sp>
      <p:pic>
        <p:nvPicPr>
          <p:cNvPr id="28675" name="Объект 3" descr="http://img0.liveinternet.ru/images/attach/c/0/47/32/47032609_1249213376_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397000" y="1620838"/>
            <a:ext cx="6350000" cy="4483100"/>
          </a:xfrm>
        </p:spPr>
      </p:pic>
      <p:sp>
        <p:nvSpPr>
          <p:cNvPr id="28676" name="TextBox 4"/>
          <p:cNvSpPr txBox="1">
            <a:spLocks noChangeArrowheads="1"/>
          </p:cNvSpPr>
          <p:nvPr/>
        </p:nvSpPr>
        <p:spPr bwMode="auto">
          <a:xfrm>
            <a:off x="6019800" y="2825750"/>
            <a:ext cx="3124200"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ru-RU" altLang="ru-RU"/>
              <a:t>Удаленные педагоги/классы/ДО курсы</a:t>
            </a:r>
          </a:p>
        </p:txBody>
      </p:sp>
      <p:sp>
        <p:nvSpPr>
          <p:cNvPr id="28677" name="TextBox 5"/>
          <p:cNvSpPr txBox="1">
            <a:spLocks noChangeArrowheads="1"/>
          </p:cNvSpPr>
          <p:nvPr/>
        </p:nvSpPr>
        <p:spPr bwMode="auto">
          <a:xfrm>
            <a:off x="2209800" y="4953000"/>
            <a:ext cx="3124200" cy="9239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ru-RU" altLang="ru-RU"/>
              <a:t>Учащийся на дому/ в школе/ в клинике с облаком е-УМК</a:t>
            </a:r>
          </a:p>
        </p:txBody>
      </p:sp>
    </p:spTree>
    <p:extLst>
      <p:ext uri="{BB962C8B-B14F-4D97-AF65-F5344CB8AC3E}">
        <p14:creationId xmlns:p14="http://schemas.microsoft.com/office/powerpoint/2010/main" val="3126371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Дата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ru-RU" smtClean="0">
                <a:solidFill>
                  <a:schemeClr val="bg1"/>
                </a:solidFill>
              </a:rPr>
              <a:t>www.lbz.ru</a:t>
            </a:r>
            <a:endParaRPr lang="ru-RU" altLang="ru-RU" smtClean="0">
              <a:solidFill>
                <a:schemeClr val="bg1"/>
              </a:solidFill>
            </a:endParaRPr>
          </a:p>
          <a:p>
            <a:pPr eaLnBrk="1" hangingPunct="1"/>
            <a:endParaRPr lang="ru-RU" altLang="ru-RU" sz="1000" smtClean="0">
              <a:solidFill>
                <a:schemeClr val="bg1"/>
              </a:solidFill>
            </a:endParaRPr>
          </a:p>
        </p:txBody>
      </p:sp>
      <p:sp>
        <p:nvSpPr>
          <p:cNvPr id="30723" name="Нижний колонтитул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ru-RU" altLang="ru-RU" smtClean="0">
                <a:solidFill>
                  <a:schemeClr val="bg1"/>
                </a:solidFill>
              </a:rPr>
              <a:t>Москва</a:t>
            </a:r>
          </a:p>
        </p:txBody>
      </p:sp>
      <p:pic>
        <p:nvPicPr>
          <p:cNvPr id="30724" name="Picture 2" descr="25-2-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63663"/>
            <a:ext cx="65151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3"/>
          <p:cNvSpPr txBox="1">
            <a:spLocks noChangeArrowheads="1"/>
          </p:cNvSpPr>
          <p:nvPr/>
        </p:nvSpPr>
        <p:spPr bwMode="auto">
          <a:xfrm>
            <a:off x="0" y="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ru-RU" altLang="ru-RU" sz="3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Модель «открытая школа»: комплекс возможностей в системе </a:t>
            </a:r>
            <a:r>
              <a:rPr lang="ru-RU" altLang="ru-RU" sz="320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удаленного присутствия</a:t>
            </a:r>
            <a:endParaRPr lang="ru-RU" altLang="ru-RU"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extLst>
      <p:ext uri="{BB962C8B-B14F-4D97-AF65-F5344CB8AC3E}">
        <p14:creationId xmlns:p14="http://schemas.microsoft.com/office/powerpoint/2010/main" val="3207844687"/>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1115616" y="260648"/>
            <a:ext cx="3528392" cy="1143000"/>
          </a:xfrm>
        </p:spPr>
        <p:txBody>
          <a:bodyPr>
            <a:normAutofit fontScale="90000"/>
          </a:bodyPr>
          <a:lstStyle/>
          <a:p>
            <a:pPr eaLnBrk="1" hangingPunct="1"/>
            <a:r>
              <a:rPr lang="ru-RU" altLang="ru-RU" dirty="0" smtClean="0"/>
              <a:t>ЭУМК в модели  мобильного обучения</a:t>
            </a:r>
          </a:p>
        </p:txBody>
      </p:sp>
      <p:pic>
        <p:nvPicPr>
          <p:cNvPr id="31747" name="Picture 9" descr="http://im4-tub-ru.yandex.net/i?id=479628263-37-72&amp;n=21">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99992" y="25177"/>
            <a:ext cx="4495800" cy="3009900"/>
          </a:xfrm>
        </p:spPr>
      </p:pic>
      <p:pic>
        <p:nvPicPr>
          <p:cNvPr id="31748" name="Picture 11" descr="http://googleplusblog.ru/wp-content/uploads/2012/04/plancet-450-267_jpg_300x200_crop_q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8" y="2514600"/>
            <a:ext cx="60833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95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eaLnBrk="1" hangingPunct="1"/>
            <a:r>
              <a:rPr lang="ru-RU" altLang="ru-RU" sz="4000" dirty="0" smtClean="0"/>
              <a:t>Облако учебников России</a:t>
            </a:r>
          </a:p>
        </p:txBody>
      </p:sp>
      <p:sp>
        <p:nvSpPr>
          <p:cNvPr id="29699" name="Oval 4"/>
          <p:cNvSpPr>
            <a:spLocks noChangeArrowheads="1"/>
          </p:cNvSpPr>
          <p:nvPr/>
        </p:nvSpPr>
        <p:spPr bwMode="auto">
          <a:xfrm>
            <a:off x="4800600" y="5181600"/>
            <a:ext cx="3276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9700" name="Oval 5"/>
          <p:cNvSpPr>
            <a:spLocks noChangeArrowheads="1"/>
          </p:cNvSpPr>
          <p:nvPr/>
        </p:nvSpPr>
        <p:spPr bwMode="auto">
          <a:xfrm>
            <a:off x="4114800" y="3429000"/>
            <a:ext cx="4267200" cy="838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9701" name="Oval 6"/>
          <p:cNvSpPr>
            <a:spLocks noChangeArrowheads="1"/>
          </p:cNvSpPr>
          <p:nvPr/>
        </p:nvSpPr>
        <p:spPr bwMode="auto">
          <a:xfrm>
            <a:off x="762000" y="1600200"/>
            <a:ext cx="7086600" cy="1066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9702" name="Text Box 7"/>
          <p:cNvSpPr txBox="1">
            <a:spLocks noChangeArrowheads="1"/>
          </p:cNvSpPr>
          <p:nvPr/>
        </p:nvSpPr>
        <p:spPr bwMode="auto">
          <a:xfrm>
            <a:off x="5105400" y="52578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2400" b="1">
                <a:latin typeface="Garamond" pitchFamily="18" charset="0"/>
              </a:rPr>
              <a:t>Слой ИОС школ</a:t>
            </a:r>
          </a:p>
        </p:txBody>
      </p:sp>
      <p:sp>
        <p:nvSpPr>
          <p:cNvPr id="29703" name="Text Box 8"/>
          <p:cNvSpPr txBox="1">
            <a:spLocks noChangeArrowheads="1"/>
          </p:cNvSpPr>
          <p:nvPr/>
        </p:nvSpPr>
        <p:spPr bwMode="auto">
          <a:xfrm>
            <a:off x="4648200" y="3429000"/>
            <a:ext cx="36576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2400" b="1">
                <a:latin typeface="Garamond" pitchFamily="18" charset="0"/>
              </a:rPr>
              <a:t>Региональное облако/ цифровая школа</a:t>
            </a:r>
          </a:p>
          <a:p>
            <a:pPr eaLnBrk="1" hangingPunct="1">
              <a:spcBef>
                <a:spcPct val="50000"/>
              </a:spcBef>
            </a:pPr>
            <a:endParaRPr lang="ru-RU" altLang="ru-RU" sz="2400" b="1">
              <a:latin typeface="Garamond" pitchFamily="18" charset="0"/>
            </a:endParaRPr>
          </a:p>
        </p:txBody>
      </p:sp>
      <p:sp>
        <p:nvSpPr>
          <p:cNvPr id="29704" name="Text Box 9"/>
          <p:cNvSpPr txBox="1">
            <a:spLocks noChangeArrowheads="1"/>
          </p:cNvSpPr>
          <p:nvPr/>
        </p:nvSpPr>
        <p:spPr bwMode="auto">
          <a:xfrm>
            <a:off x="2057400" y="18288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2400" b="1">
                <a:latin typeface="Garamond" pitchFamily="18" charset="0"/>
              </a:rPr>
              <a:t>Цифровое образование России</a:t>
            </a:r>
          </a:p>
        </p:txBody>
      </p:sp>
      <p:pic>
        <p:nvPicPr>
          <p:cNvPr id="29705" name="Picture 10" descr="MM90035678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7338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Line 11"/>
          <p:cNvSpPr>
            <a:spLocks noChangeShapeType="1"/>
          </p:cNvSpPr>
          <p:nvPr/>
        </p:nvSpPr>
        <p:spPr bwMode="auto">
          <a:xfrm>
            <a:off x="2895600" y="4953000"/>
            <a:ext cx="1752600" cy="45720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9707" name="Line 12"/>
          <p:cNvSpPr>
            <a:spLocks noChangeShapeType="1"/>
          </p:cNvSpPr>
          <p:nvPr/>
        </p:nvSpPr>
        <p:spPr bwMode="auto">
          <a:xfrm flipV="1">
            <a:off x="2971800" y="4191000"/>
            <a:ext cx="1143000" cy="381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9708" name="Line 13"/>
          <p:cNvSpPr>
            <a:spLocks noChangeShapeType="1"/>
          </p:cNvSpPr>
          <p:nvPr/>
        </p:nvSpPr>
        <p:spPr bwMode="auto">
          <a:xfrm flipV="1">
            <a:off x="6400800" y="4495800"/>
            <a:ext cx="0" cy="5334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9709" name="Line 14"/>
          <p:cNvSpPr>
            <a:spLocks noChangeShapeType="1"/>
          </p:cNvSpPr>
          <p:nvPr/>
        </p:nvSpPr>
        <p:spPr bwMode="auto">
          <a:xfrm flipV="1">
            <a:off x="2743200" y="2895600"/>
            <a:ext cx="685800" cy="1295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pic>
        <p:nvPicPr>
          <p:cNvPr id="29710" name="Picture 15" descr="MM900356712[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724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1" name="Text Box 16"/>
          <p:cNvSpPr txBox="1">
            <a:spLocks noChangeArrowheads="1"/>
          </p:cNvSpPr>
          <p:nvPr/>
        </p:nvSpPr>
        <p:spPr bwMode="auto">
          <a:xfrm>
            <a:off x="4343400" y="5867400"/>
            <a:ext cx="3886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2400">
                <a:solidFill>
                  <a:schemeClr val="bg1"/>
                </a:solidFill>
                <a:latin typeface="Garamond" pitchFamily="18" charset="0"/>
              </a:rPr>
              <a:t>До 2010 года: встраивание ИКТ в работу детей в школе</a:t>
            </a:r>
          </a:p>
        </p:txBody>
      </p:sp>
      <p:sp>
        <p:nvSpPr>
          <p:cNvPr id="29712" name="Text Box 17"/>
          <p:cNvSpPr txBox="1">
            <a:spLocks noChangeArrowheads="1"/>
          </p:cNvSpPr>
          <p:nvPr/>
        </p:nvSpPr>
        <p:spPr bwMode="auto">
          <a:xfrm>
            <a:off x="152400" y="32766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2400">
                <a:solidFill>
                  <a:schemeClr val="bg1"/>
                </a:solidFill>
                <a:latin typeface="Garamond" pitchFamily="18" charset="0"/>
              </a:rPr>
              <a:t>К 2020 году</a:t>
            </a:r>
          </a:p>
        </p:txBody>
      </p:sp>
      <p:sp>
        <p:nvSpPr>
          <p:cNvPr id="29713" name="Line 18"/>
          <p:cNvSpPr>
            <a:spLocks noChangeShapeType="1"/>
          </p:cNvSpPr>
          <p:nvPr/>
        </p:nvSpPr>
        <p:spPr bwMode="auto">
          <a:xfrm flipV="1">
            <a:off x="6324600" y="2743200"/>
            <a:ext cx="0" cy="5334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pic>
        <p:nvPicPr>
          <p:cNvPr id="29714" name="Picture 25" descr="MP90043942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22098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5" name="Text Box 26"/>
          <p:cNvSpPr txBox="1">
            <a:spLocks noChangeArrowheads="1"/>
          </p:cNvSpPr>
          <p:nvPr/>
        </p:nvSpPr>
        <p:spPr bwMode="auto">
          <a:xfrm>
            <a:off x="7162800" y="1066800"/>
            <a:ext cx="1981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2400">
                <a:solidFill>
                  <a:schemeClr val="bg1"/>
                </a:solidFill>
                <a:latin typeface="Garamond" pitchFamily="18" charset="0"/>
              </a:rPr>
              <a:t>Электронный портфель</a:t>
            </a:r>
          </a:p>
        </p:txBody>
      </p:sp>
      <p:sp>
        <p:nvSpPr>
          <p:cNvPr id="29716" name="Text Box 27"/>
          <p:cNvSpPr txBox="1">
            <a:spLocks noChangeArrowheads="1"/>
          </p:cNvSpPr>
          <p:nvPr/>
        </p:nvSpPr>
        <p:spPr bwMode="auto">
          <a:xfrm>
            <a:off x="0" y="5486400"/>
            <a:ext cx="3657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2400">
                <a:solidFill>
                  <a:schemeClr val="bg1"/>
                </a:solidFill>
                <a:latin typeface="Garamond" pitchFamily="18" charset="0"/>
              </a:rPr>
              <a:t>Академическая мобильность /доступность  образовательных услуг</a:t>
            </a:r>
          </a:p>
        </p:txBody>
      </p:sp>
      <p:sp>
        <p:nvSpPr>
          <p:cNvPr id="29717" name="AutoShape 28"/>
          <p:cNvSpPr>
            <a:spLocks noChangeArrowheads="1"/>
          </p:cNvSpPr>
          <p:nvPr/>
        </p:nvSpPr>
        <p:spPr bwMode="auto">
          <a:xfrm rot="8130159">
            <a:off x="714375" y="1927225"/>
            <a:ext cx="2552700" cy="5753100"/>
          </a:xfrm>
          <a:prstGeom prst="curvedLeftArrow">
            <a:avLst>
              <a:gd name="adj1" fmla="val 44866"/>
              <a:gd name="adj2" fmla="val 90149"/>
              <a:gd name="adj3" fmla="val 31926"/>
            </a:avLst>
          </a:prstGeom>
          <a:solidFill>
            <a:schemeClr val="tx2">
              <a:alpha val="2313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9718" name="TextBox 1"/>
          <p:cNvSpPr txBox="1">
            <a:spLocks noChangeArrowheads="1"/>
          </p:cNvSpPr>
          <p:nvPr/>
        </p:nvSpPr>
        <p:spPr bwMode="auto">
          <a:xfrm>
            <a:off x="6438900" y="2825750"/>
            <a:ext cx="175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ru-RU" altLang="ru-RU"/>
              <a:t>Е-портфель</a:t>
            </a:r>
          </a:p>
        </p:txBody>
      </p:sp>
    </p:spTree>
    <p:extLst>
      <p:ext uri="{BB962C8B-B14F-4D97-AF65-F5344CB8AC3E}">
        <p14:creationId xmlns:p14="http://schemas.microsoft.com/office/powerpoint/2010/main" val="22346037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274638"/>
            <a:ext cx="9144000" cy="1143000"/>
          </a:xfrm>
        </p:spPr>
        <p:txBody>
          <a:bodyPr/>
          <a:lstStyle/>
          <a:p>
            <a:pPr eaLnBrk="1" hangingPunct="1"/>
            <a:r>
              <a:rPr lang="ru-RU" altLang="ru-RU" sz="3200" smtClean="0"/>
              <a:t>ИОС 2020: </a:t>
            </a:r>
            <a:br>
              <a:rPr lang="ru-RU" altLang="ru-RU" sz="3200" smtClean="0"/>
            </a:br>
            <a:r>
              <a:rPr lang="ru-RU" altLang="ru-RU" sz="3200" smtClean="0"/>
              <a:t>традиции + инновации доступные для каждого</a:t>
            </a:r>
          </a:p>
        </p:txBody>
      </p:sp>
      <p:sp>
        <p:nvSpPr>
          <p:cNvPr id="4099" name="Rectangle 3"/>
          <p:cNvSpPr>
            <a:spLocks noGrp="1" noChangeArrowheads="1"/>
          </p:cNvSpPr>
          <p:nvPr>
            <p:ph idx="1"/>
          </p:nvPr>
        </p:nvSpPr>
        <p:spPr>
          <a:xfrm>
            <a:off x="1259632" y="1340768"/>
            <a:ext cx="6696744" cy="5638800"/>
          </a:xfrm>
        </p:spPr>
        <p:txBody>
          <a:bodyPr/>
          <a:lstStyle/>
          <a:p>
            <a:pPr>
              <a:lnSpc>
                <a:spcPct val="80000"/>
              </a:lnSpc>
            </a:pPr>
            <a:r>
              <a:rPr lang="ru-RU" altLang="ru-RU" sz="2000" dirty="0" smtClean="0"/>
              <a:t>Книга/ УМК – электронная книга/ ЭУМК</a:t>
            </a:r>
          </a:p>
          <a:p>
            <a:pPr>
              <a:lnSpc>
                <a:spcPct val="80000"/>
              </a:lnSpc>
            </a:pPr>
            <a:r>
              <a:rPr lang="ru-RU" altLang="ru-RU" sz="2000" dirty="0" smtClean="0"/>
              <a:t>Доска – интерактивная доска</a:t>
            </a:r>
          </a:p>
          <a:p>
            <a:pPr>
              <a:lnSpc>
                <a:spcPct val="80000"/>
              </a:lnSpc>
            </a:pPr>
            <a:r>
              <a:rPr lang="ru-RU" altLang="ru-RU" sz="2000" dirty="0" smtClean="0"/>
              <a:t>Парта  - интерактивная парта</a:t>
            </a:r>
          </a:p>
          <a:p>
            <a:pPr>
              <a:lnSpc>
                <a:spcPct val="80000"/>
              </a:lnSpc>
            </a:pPr>
            <a:r>
              <a:rPr lang="ru-RU" altLang="ru-RU" sz="2000" dirty="0" smtClean="0"/>
              <a:t>Библиотека – </a:t>
            </a:r>
            <a:r>
              <a:rPr lang="ru-RU" altLang="ru-RU" sz="2000" dirty="0" err="1" smtClean="0"/>
              <a:t>медиатека</a:t>
            </a:r>
            <a:endParaRPr lang="ru-RU" altLang="ru-RU" sz="2000" dirty="0" smtClean="0"/>
          </a:p>
          <a:p>
            <a:pPr>
              <a:lnSpc>
                <a:spcPct val="80000"/>
              </a:lnSpc>
            </a:pPr>
            <a:r>
              <a:rPr lang="ru-RU" altLang="ru-RU" sz="2000" dirty="0" smtClean="0"/>
              <a:t>Тетрадь –электронная тетрадь</a:t>
            </a:r>
          </a:p>
          <a:p>
            <a:pPr>
              <a:lnSpc>
                <a:spcPct val="80000"/>
              </a:lnSpc>
            </a:pPr>
            <a:r>
              <a:rPr lang="ru-RU" altLang="ru-RU" sz="2000" dirty="0" smtClean="0"/>
              <a:t>Класс- сетевой класс</a:t>
            </a:r>
          </a:p>
          <a:p>
            <a:pPr>
              <a:lnSpc>
                <a:spcPct val="80000"/>
              </a:lnSpc>
            </a:pPr>
            <a:r>
              <a:rPr lang="ru-RU" altLang="ru-RU" sz="2000" dirty="0" smtClean="0"/>
              <a:t>Дневник/журнал – электронный дневник/журнал</a:t>
            </a:r>
          </a:p>
          <a:p>
            <a:pPr>
              <a:lnSpc>
                <a:spcPct val="80000"/>
              </a:lnSpc>
            </a:pPr>
            <a:r>
              <a:rPr lang="ru-RU" altLang="ru-RU" sz="2000" dirty="0" smtClean="0"/>
              <a:t>Урок – ДО урок, видео урок/ сетевая олимпиада</a:t>
            </a:r>
          </a:p>
          <a:p>
            <a:pPr>
              <a:lnSpc>
                <a:spcPct val="80000"/>
              </a:lnSpc>
            </a:pPr>
            <a:r>
              <a:rPr lang="ru-RU" altLang="ru-RU" sz="2000" dirty="0" smtClean="0"/>
              <a:t>Школа – сетевая школа видео присутствия / школьное ТВ</a:t>
            </a:r>
          </a:p>
          <a:p>
            <a:pPr>
              <a:lnSpc>
                <a:spcPct val="80000"/>
              </a:lnSpc>
            </a:pPr>
            <a:r>
              <a:rPr lang="ru-RU" altLang="ru-RU" sz="2000" dirty="0" smtClean="0"/>
              <a:t>Экскурсия – интернет-путешествие</a:t>
            </a:r>
          </a:p>
          <a:p>
            <a:pPr>
              <a:lnSpc>
                <a:spcPct val="80000"/>
              </a:lnSpc>
            </a:pPr>
            <a:r>
              <a:rPr lang="ru-RU" altLang="ru-RU" sz="2000" dirty="0" smtClean="0"/>
              <a:t>музей - электронный музей</a:t>
            </a:r>
          </a:p>
          <a:p>
            <a:pPr>
              <a:lnSpc>
                <a:spcPct val="80000"/>
              </a:lnSpc>
            </a:pPr>
            <a:r>
              <a:rPr lang="ru-RU" altLang="ru-RU" sz="2000" dirty="0" smtClean="0"/>
              <a:t>Портфель – ноутбук</a:t>
            </a:r>
          </a:p>
          <a:p>
            <a:pPr>
              <a:lnSpc>
                <a:spcPct val="80000"/>
              </a:lnSpc>
            </a:pPr>
            <a:r>
              <a:rPr lang="ru-RU" altLang="ru-RU" sz="2000" dirty="0" smtClean="0"/>
              <a:t>Лаборатория – компьютерная лаборатория</a:t>
            </a:r>
          </a:p>
          <a:p>
            <a:pPr>
              <a:lnSpc>
                <a:spcPct val="80000"/>
              </a:lnSpc>
            </a:pPr>
            <a:r>
              <a:rPr lang="ru-RU" altLang="ru-RU" sz="2000" dirty="0" smtClean="0"/>
              <a:t>Учительская – электронная учительская / </a:t>
            </a:r>
            <a:r>
              <a:rPr lang="ru-RU" altLang="ru-RU" sz="2000" dirty="0" err="1" smtClean="0"/>
              <a:t>приемная</a:t>
            </a:r>
            <a:endParaRPr lang="ru-RU" altLang="ru-RU" sz="2000" dirty="0" smtClean="0"/>
          </a:p>
          <a:p>
            <a:pPr>
              <a:lnSpc>
                <a:spcPct val="80000"/>
              </a:lnSpc>
            </a:pPr>
            <a:r>
              <a:rPr lang="ru-RU" altLang="ru-RU" sz="2000" dirty="0" smtClean="0"/>
              <a:t>Информационная доска школы /школьный сайт</a:t>
            </a:r>
          </a:p>
          <a:p>
            <a:pPr>
              <a:lnSpc>
                <a:spcPct val="80000"/>
              </a:lnSpc>
            </a:pPr>
            <a:r>
              <a:rPr lang="ru-RU" altLang="ru-RU" sz="2000" dirty="0" smtClean="0"/>
              <a:t>Личная папка достижений  – электронное портфолио</a:t>
            </a:r>
          </a:p>
        </p:txBody>
      </p:sp>
    </p:spTree>
    <p:extLst>
      <p:ext uri="{BB962C8B-B14F-4D97-AF65-F5344CB8AC3E}">
        <p14:creationId xmlns:p14="http://schemas.microsoft.com/office/powerpoint/2010/main" val="413160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381000" y="274638"/>
            <a:ext cx="8763000" cy="1143000"/>
          </a:xfrm>
        </p:spPr>
        <p:txBody>
          <a:bodyPr>
            <a:normAutofit fontScale="90000"/>
          </a:bodyPr>
          <a:lstStyle/>
          <a:p>
            <a:pPr eaLnBrk="1" hangingPunct="1"/>
            <a:r>
              <a:rPr lang="ru-RU" altLang="ru-RU" sz="3600" dirty="0" smtClean="0"/>
              <a:t>От электронного учебника и тетради к электронному ПОРТФЕЛЮ (интеграция)</a:t>
            </a:r>
          </a:p>
        </p:txBody>
      </p:sp>
      <p:pic>
        <p:nvPicPr>
          <p:cNvPr id="38915" name="Picture 7" descr="C:\Users\TsvetkovaMS\AppData\Local\Microsoft\Windows\Temporary Internet Files\Content.IE5\CGGC0VEB\MM900336385[1].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4108450" y="2011363"/>
            <a:ext cx="1128713" cy="1128712"/>
          </a:xfrm>
          <a:noFill/>
        </p:spPr>
      </p:pic>
      <p:pic>
        <p:nvPicPr>
          <p:cNvPr id="38916" name="Picture 2" descr="C:\Users\TsvetkovaMS\AppData\Local\Microsoft\Windows\Temporary Internet Files\Content.IE5\6IM3651H\MM90028892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2113" y="1465263"/>
            <a:ext cx="1635125"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3" descr="C:\Users\TsvetkovaMS\AppData\Local\Microsoft\Windows\Temporary Internet Files\Content.IE5\6IM3651H\MM900354499[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2114550"/>
            <a:ext cx="8096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descr="C:\Users\TsvetkovaMS\AppData\Local\Microsoft\Windows\Temporary Internet Files\Content.IE5\X4J10T3X\MM900236386[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89825" y="3508375"/>
            <a:ext cx="10223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5" descr="C:\Users\TsvetkovaMS\AppData\Local\Microsoft\Windows\Temporary Internet Files\Content.IE5\X4J10T3X\MM900315839[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418388" y="2330450"/>
            <a:ext cx="116522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6" descr="C:\Users\TsvetkovaMS\AppData\Local\Microsoft\Windows\Temporary Internet Files\Content.IE5\CGGC0VEB\MM900315837[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913563" y="47037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8" descr="C:\Users\TsvetkovaMS\AppData\Local\Microsoft\Windows\Temporary Internet Files\Content.IE5\6IM3651H\MM900395768[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81138" y="269557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9" descr="C:\Users\TsvetkovaMS\AppData\Local\Microsoft\Windows\Temporary Internet Files\Content.IE5\3H1G9BIK\MM900041146[1].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838325" y="1524000"/>
            <a:ext cx="742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0" descr="C:\Users\TsvetkovaMS\AppData\Local\Microsoft\Windows\Temporary Internet Files\Content.IE5\3H1G9BIK\MM900356713[1].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85788" y="3722688"/>
            <a:ext cx="9525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1" descr="C:\Users\TsvetkovaMS\AppData\Local\Microsoft\Windows\Temporary Internet Files\Content.IE5\CGGC0VEB\MM900213508[1].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85788" y="1758950"/>
            <a:ext cx="10477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2" descr="C:\Users\TsvetkovaMS\AppData\Local\Microsoft\Windows\Temporary Internet Files\Content.IE5\3H1G9BIK\MM900254454[1].gif"/>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762125" y="5675313"/>
            <a:ext cx="9525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13" descr="C:\Users\TsvetkovaMS\AppData\Local\Microsoft\Windows\Temporary Internet Files\Content.IE5\3H1G9BIK\MM900336744[1].gif"/>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47688" y="5268913"/>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Picture 14" descr="C:\Users\TsvetkovaMS\AppData\Local\Microsoft\Windows\Temporary Internet Files\Content.IE5\6IM3651H\MM900213505[1].gif"/>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4629150"/>
            <a:ext cx="13620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15" descr="C:\Users\TsvetkovaMS\AppData\Local\Microsoft\Windows\Temporary Internet Files\Content.IE5\CGGC0VEB\MM900213509[1].gif"/>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3098800" y="5414963"/>
            <a:ext cx="10096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9" name="Picture 16" descr="C:\Users\TsvetkovaMS\AppData\Local\Microsoft\Windows\Temporary Internet Files\Content.IE5\3H1G9BIK\MM900336588[1].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381000" y="3130550"/>
            <a:ext cx="762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0" name="Picture 17" descr="C:\Users\TsvetkovaMS\AppData\Local\Microsoft\Windows\Temporary Internet Files\Content.IE5\CGGC0VEB\MM900315843[1].gif"/>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7037388" y="1465263"/>
            <a:ext cx="1046162"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1" name="Picture 18" descr="C:\Users\TsvetkovaMS\AppData\Local\Microsoft\Windows\Temporary Internet Files\Content.IE5\6IM3651H\MM900285257[2].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5021263" y="1273175"/>
            <a:ext cx="2036762"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2" name="Picture 19" descr="C:\Users\TsvetkovaMS\AppData\Local\Microsoft\Windows\Temporary Internet Files\Content.IE5\X4J10T3X\MM900300520[1].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5959475" y="5667375"/>
            <a:ext cx="9525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3" name="Picture 2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98725" y="2771775"/>
            <a:ext cx="4381500" cy="271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1643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90538" y="228600"/>
            <a:ext cx="8686800" cy="1143000"/>
          </a:xfrm>
        </p:spPr>
        <p:txBody>
          <a:bodyPr/>
          <a:lstStyle/>
          <a:p>
            <a:pPr eaLnBrk="1" hangingPunct="1"/>
            <a:r>
              <a:rPr lang="ru-RU" altLang="ru-RU" sz="3200" dirty="0" smtClean="0"/>
              <a:t>ИОС 2020: ПРОБЛЕМА интеграции</a:t>
            </a:r>
            <a:br>
              <a:rPr lang="ru-RU" altLang="ru-RU" sz="3200" dirty="0" smtClean="0"/>
            </a:br>
            <a:r>
              <a:rPr lang="ru-RU" altLang="ru-RU" sz="3200" dirty="0" smtClean="0"/>
              <a:t>традиции + инновации доступные для каждого</a:t>
            </a:r>
          </a:p>
        </p:txBody>
      </p:sp>
      <p:sp>
        <p:nvSpPr>
          <p:cNvPr id="39939" name="Rectangle 3"/>
          <p:cNvSpPr>
            <a:spLocks noGrp="1" noChangeArrowheads="1"/>
          </p:cNvSpPr>
          <p:nvPr>
            <p:ph idx="1"/>
          </p:nvPr>
        </p:nvSpPr>
        <p:spPr>
          <a:xfrm>
            <a:off x="152400" y="1295400"/>
            <a:ext cx="8991600" cy="5638800"/>
          </a:xfrm>
        </p:spPr>
        <p:txBody>
          <a:bodyPr/>
          <a:lstStyle/>
          <a:p>
            <a:pPr eaLnBrk="1" hangingPunct="1">
              <a:lnSpc>
                <a:spcPct val="80000"/>
              </a:lnSpc>
            </a:pPr>
            <a:r>
              <a:rPr lang="ru-RU" altLang="ru-RU" sz="2800" dirty="0" smtClean="0"/>
              <a:t>Портфель + электронный портфель ученика (компьютер, сеть, портал)</a:t>
            </a:r>
          </a:p>
          <a:p>
            <a:pPr eaLnBrk="1" hangingPunct="1">
              <a:lnSpc>
                <a:spcPct val="80000"/>
              </a:lnSpc>
            </a:pPr>
            <a:r>
              <a:rPr lang="ru-RU" altLang="ru-RU" sz="2800" dirty="0" smtClean="0"/>
              <a:t>Учебники + электронные учебники/ ЭОР к учебнику/ пособия к учебнику/ ООР</a:t>
            </a:r>
          </a:p>
          <a:p>
            <a:pPr eaLnBrk="1" hangingPunct="1">
              <a:lnSpc>
                <a:spcPct val="80000"/>
              </a:lnSpc>
            </a:pPr>
            <a:r>
              <a:rPr lang="ru-RU" altLang="ru-RU" sz="2800" dirty="0" smtClean="0"/>
              <a:t>Книга + электронная книга</a:t>
            </a:r>
          </a:p>
          <a:p>
            <a:pPr eaLnBrk="1" hangingPunct="1">
              <a:lnSpc>
                <a:spcPct val="80000"/>
              </a:lnSpc>
            </a:pPr>
            <a:r>
              <a:rPr lang="ru-RU" altLang="ru-RU" sz="2800" dirty="0" smtClean="0"/>
              <a:t>Тетрадь + электронная тетрадь</a:t>
            </a:r>
          </a:p>
          <a:p>
            <a:pPr eaLnBrk="1" hangingPunct="1">
              <a:lnSpc>
                <a:spcPct val="80000"/>
              </a:lnSpc>
            </a:pPr>
            <a:r>
              <a:rPr lang="ru-RU" altLang="ru-RU" sz="2800" dirty="0" smtClean="0"/>
              <a:t>Доска + интерактивная доска</a:t>
            </a:r>
          </a:p>
          <a:p>
            <a:pPr eaLnBrk="1" hangingPunct="1">
              <a:lnSpc>
                <a:spcPct val="80000"/>
              </a:lnSpc>
            </a:pPr>
            <a:r>
              <a:rPr lang="ru-RU" altLang="ru-RU" sz="2800" dirty="0" smtClean="0"/>
              <a:t>Парта  + интерактивная парта</a:t>
            </a:r>
          </a:p>
          <a:p>
            <a:pPr eaLnBrk="1" hangingPunct="1">
              <a:lnSpc>
                <a:spcPct val="80000"/>
              </a:lnSpc>
            </a:pPr>
            <a:r>
              <a:rPr lang="ru-RU" altLang="ru-RU" sz="2800" dirty="0" smtClean="0"/>
              <a:t>Библиотека + </a:t>
            </a:r>
            <a:r>
              <a:rPr lang="ru-RU" altLang="ru-RU" sz="2800" dirty="0" err="1" smtClean="0"/>
              <a:t>медиатека</a:t>
            </a:r>
            <a:r>
              <a:rPr lang="ru-RU" altLang="ru-RU" sz="2800" dirty="0" smtClean="0"/>
              <a:t> ЭОР / электронная библиотека</a:t>
            </a:r>
          </a:p>
          <a:p>
            <a:pPr eaLnBrk="1" hangingPunct="1">
              <a:lnSpc>
                <a:spcPct val="80000"/>
              </a:lnSpc>
            </a:pPr>
            <a:r>
              <a:rPr lang="ru-RU" altLang="ru-RU" sz="2800" dirty="0" smtClean="0"/>
              <a:t>Класс+ сетевой класс</a:t>
            </a:r>
          </a:p>
          <a:p>
            <a:pPr eaLnBrk="1" hangingPunct="1">
              <a:lnSpc>
                <a:spcPct val="80000"/>
              </a:lnSpc>
            </a:pPr>
            <a:r>
              <a:rPr lang="ru-RU" altLang="ru-RU" sz="2800" dirty="0" smtClean="0"/>
              <a:t>Дневник/журнал + электронный дневник/журнал</a:t>
            </a:r>
          </a:p>
        </p:txBody>
      </p:sp>
    </p:spTree>
    <p:extLst>
      <p:ext uri="{BB962C8B-B14F-4D97-AF65-F5344CB8AC3E}">
        <p14:creationId xmlns:p14="http://schemas.microsoft.com/office/powerpoint/2010/main" val="1584637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p:txBody>
          <a:bodyPr>
            <a:normAutofit fontScale="90000"/>
          </a:bodyPr>
          <a:lstStyle/>
          <a:p>
            <a:pPr eaLnBrk="1" hangingPunct="1"/>
            <a:r>
              <a:rPr lang="ru-RU" altLang="ru-RU" sz="3200" smtClean="0"/>
              <a:t>ИОС 2020: ПРОБЛЕМА интеграции</a:t>
            </a:r>
            <a:br>
              <a:rPr lang="ru-RU" altLang="ru-RU" sz="3200" smtClean="0"/>
            </a:br>
            <a:r>
              <a:rPr lang="ru-RU" altLang="ru-RU" sz="3200" smtClean="0"/>
              <a:t>традиции + инновации доступные для каждого</a:t>
            </a:r>
          </a:p>
        </p:txBody>
      </p:sp>
      <p:sp>
        <p:nvSpPr>
          <p:cNvPr id="40963" name="Объект 2"/>
          <p:cNvSpPr>
            <a:spLocks noGrp="1"/>
          </p:cNvSpPr>
          <p:nvPr>
            <p:ph idx="1"/>
          </p:nvPr>
        </p:nvSpPr>
        <p:spPr/>
        <p:txBody>
          <a:bodyPr>
            <a:normAutofit lnSpcReduction="10000"/>
          </a:bodyPr>
          <a:lstStyle/>
          <a:p>
            <a:pPr eaLnBrk="1" hangingPunct="1">
              <a:lnSpc>
                <a:spcPct val="80000"/>
              </a:lnSpc>
            </a:pPr>
            <a:r>
              <a:rPr lang="ru-RU" altLang="ru-RU" sz="2800" dirty="0" smtClean="0"/>
              <a:t>Урок + ДО урок, </a:t>
            </a:r>
            <a:r>
              <a:rPr lang="ru-RU" altLang="ru-RU" sz="2800" dirty="0" err="1" smtClean="0"/>
              <a:t>видеоурок</a:t>
            </a:r>
            <a:r>
              <a:rPr lang="ru-RU" altLang="ru-RU" sz="2800" dirty="0" smtClean="0"/>
              <a:t>, сетевая олимпиада</a:t>
            </a:r>
          </a:p>
          <a:p>
            <a:pPr eaLnBrk="1" hangingPunct="1">
              <a:lnSpc>
                <a:spcPct val="80000"/>
              </a:lnSpc>
            </a:pPr>
            <a:r>
              <a:rPr lang="ru-RU" altLang="ru-RU" sz="2800" dirty="0" smtClean="0"/>
              <a:t>Школа + видео присутствие / школьное ТВ</a:t>
            </a:r>
          </a:p>
          <a:p>
            <a:pPr eaLnBrk="1" hangingPunct="1">
              <a:lnSpc>
                <a:spcPct val="80000"/>
              </a:lnSpc>
            </a:pPr>
            <a:r>
              <a:rPr lang="ru-RU" altLang="ru-RU" sz="2800" dirty="0" smtClean="0"/>
              <a:t>Экскурсия + интернет-путешествие</a:t>
            </a:r>
          </a:p>
          <a:p>
            <a:pPr eaLnBrk="1" hangingPunct="1">
              <a:lnSpc>
                <a:spcPct val="80000"/>
              </a:lnSpc>
            </a:pPr>
            <a:r>
              <a:rPr lang="ru-RU" altLang="ru-RU" sz="2800" dirty="0" smtClean="0"/>
              <a:t>Музей + электронный музей</a:t>
            </a:r>
          </a:p>
          <a:p>
            <a:pPr eaLnBrk="1" hangingPunct="1">
              <a:lnSpc>
                <a:spcPct val="80000"/>
              </a:lnSpc>
            </a:pPr>
            <a:r>
              <a:rPr lang="ru-RU" altLang="ru-RU" sz="2800" dirty="0" smtClean="0"/>
              <a:t>Лаборатория + компьютерная лаборатория/ удаленная лаборатория</a:t>
            </a:r>
          </a:p>
          <a:p>
            <a:pPr eaLnBrk="1" hangingPunct="1">
              <a:lnSpc>
                <a:spcPct val="80000"/>
              </a:lnSpc>
            </a:pPr>
            <a:r>
              <a:rPr lang="ru-RU" altLang="ru-RU" sz="2800" dirty="0" smtClean="0"/>
              <a:t>Учительская + электронная учительская / приемная</a:t>
            </a:r>
          </a:p>
          <a:p>
            <a:pPr eaLnBrk="1" hangingPunct="1">
              <a:lnSpc>
                <a:spcPct val="80000"/>
              </a:lnSpc>
            </a:pPr>
            <a:r>
              <a:rPr lang="ru-RU" altLang="ru-RU" sz="2800" dirty="0" smtClean="0"/>
              <a:t>Информационная доска школы +школьный сайт</a:t>
            </a:r>
          </a:p>
          <a:p>
            <a:pPr eaLnBrk="1" hangingPunct="1">
              <a:lnSpc>
                <a:spcPct val="80000"/>
              </a:lnSpc>
            </a:pPr>
            <a:r>
              <a:rPr lang="ru-RU" altLang="ru-RU" sz="2800" dirty="0" smtClean="0"/>
              <a:t>Личная папка достижений  + электронное портфолио</a:t>
            </a:r>
          </a:p>
          <a:p>
            <a:pPr eaLnBrk="1" hangingPunct="1"/>
            <a:endParaRPr lang="ru-RU" altLang="ru-RU" dirty="0" smtClean="0"/>
          </a:p>
        </p:txBody>
      </p:sp>
    </p:spTree>
    <p:extLst>
      <p:ext uri="{BB962C8B-B14F-4D97-AF65-F5344CB8AC3E}">
        <p14:creationId xmlns:p14="http://schemas.microsoft.com/office/powerpoint/2010/main" val="2440149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p:txBody>
          <a:bodyPr>
            <a:normAutofit fontScale="90000"/>
          </a:bodyPr>
          <a:lstStyle/>
          <a:p>
            <a:r>
              <a:rPr lang="ru-RU" altLang="ru-RU" dirty="0" smtClean="0"/>
              <a:t>Модель «открытая сеть знаний»</a:t>
            </a:r>
            <a:br>
              <a:rPr lang="ru-RU" altLang="ru-RU" dirty="0" smtClean="0"/>
            </a:br>
            <a:r>
              <a:rPr lang="en-US" altLang="ru-RU" dirty="0"/>
              <a:t>http://www.digital-edu.ru/</a:t>
            </a:r>
            <a:endParaRPr lang="ru-RU" altLang="ru-RU" dirty="0" smtClean="0"/>
          </a:p>
        </p:txBody>
      </p:sp>
      <p:sp>
        <p:nvSpPr>
          <p:cNvPr id="41987" name="Объект 2"/>
          <p:cNvSpPr>
            <a:spLocks noGrp="1"/>
          </p:cNvSpPr>
          <p:nvPr>
            <p:ph idx="1"/>
          </p:nvPr>
        </p:nvSpPr>
        <p:spPr/>
        <p:txBody>
          <a:bodyPr/>
          <a:lstStyle/>
          <a:p>
            <a:pPr eaLnBrk="1" hangingPunct="1"/>
            <a:endParaRPr lang="ru-RU" altLang="ru-RU" smtClean="0"/>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552" y="1412775"/>
            <a:ext cx="8165448" cy="4461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9767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p:txBody>
          <a:bodyPr>
            <a:normAutofit fontScale="90000"/>
          </a:bodyPr>
          <a:lstStyle/>
          <a:p>
            <a:pPr eaLnBrk="1" hangingPunct="1"/>
            <a:r>
              <a:rPr lang="ru-RU" altLang="ru-RU" dirty="0" smtClean="0"/>
              <a:t>Мой электронный портфель, моя семья, мой класс, мои учителя</a:t>
            </a:r>
          </a:p>
        </p:txBody>
      </p:sp>
      <p:sp>
        <p:nvSpPr>
          <p:cNvPr id="46083" name="Объект 2"/>
          <p:cNvSpPr>
            <a:spLocks noGrp="1"/>
          </p:cNvSpPr>
          <p:nvPr>
            <p:ph idx="1"/>
          </p:nvPr>
        </p:nvSpPr>
        <p:spPr/>
        <p:txBody>
          <a:bodyPr/>
          <a:lstStyle/>
          <a:p>
            <a:pPr eaLnBrk="1" hangingPunct="1"/>
            <a:endParaRPr lang="ru-RU" altLang="ru-RU" smtClean="0"/>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650" y="2016125"/>
            <a:ext cx="508635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4551363" cy="274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013" y="4572000"/>
            <a:ext cx="2520950" cy="213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152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p:txBody>
          <a:bodyPr/>
          <a:lstStyle/>
          <a:p>
            <a:pPr eaLnBrk="1" hangingPunct="1"/>
            <a:r>
              <a:rPr lang="ru-RU" altLang="ru-RU" dirty="0" smtClean="0"/>
              <a:t>Я в мире открытых знаний</a:t>
            </a:r>
          </a:p>
        </p:txBody>
      </p:sp>
      <p:sp>
        <p:nvSpPr>
          <p:cNvPr id="43011" name="Объект 2"/>
          <p:cNvSpPr>
            <a:spLocks noGrp="1"/>
          </p:cNvSpPr>
          <p:nvPr>
            <p:ph idx="1"/>
          </p:nvPr>
        </p:nvSpPr>
        <p:spPr>
          <a:xfrm>
            <a:off x="827584" y="1124744"/>
            <a:ext cx="8229600" cy="4530725"/>
          </a:xfrm>
        </p:spPr>
        <p:txBody>
          <a:bodyPr>
            <a:normAutofit fontScale="77500" lnSpcReduction="20000"/>
          </a:bodyPr>
          <a:lstStyle/>
          <a:p>
            <a:pPr eaLnBrk="1" hangingPunct="1"/>
            <a:r>
              <a:rPr lang="ru-RU" altLang="ru-RU" dirty="0" smtClean="0"/>
              <a:t>Я и мои достижения в информационной среде «сеть знаний»: презентация успешности</a:t>
            </a:r>
          </a:p>
          <a:p>
            <a:pPr eaLnBrk="1" hangingPunct="1"/>
            <a:r>
              <a:rPr lang="ru-RU" altLang="ru-RU" dirty="0" smtClean="0"/>
              <a:t>Моя семья и среда «сеть знаний»</a:t>
            </a:r>
          </a:p>
          <a:p>
            <a:pPr eaLnBrk="1" hangingPunct="1"/>
            <a:r>
              <a:rPr lang="ru-RU" altLang="ru-RU" dirty="0" smtClean="0"/>
              <a:t>Школа в среде «сеть знаний»</a:t>
            </a:r>
          </a:p>
          <a:p>
            <a:pPr eaLnBrk="1" hangingPunct="1"/>
            <a:r>
              <a:rPr lang="ru-RU" altLang="ru-RU" dirty="0" smtClean="0"/>
              <a:t>Мои познавательные интересы и среда «сеть знаний»</a:t>
            </a:r>
          </a:p>
          <a:p>
            <a:pPr eaLnBrk="1" hangingPunct="1"/>
            <a:r>
              <a:rPr lang="ru-RU" altLang="ru-RU" dirty="0" smtClean="0"/>
              <a:t>Творчество в среде «сеть знаний»</a:t>
            </a:r>
          </a:p>
          <a:p>
            <a:pPr eaLnBrk="1" hangingPunct="1"/>
            <a:r>
              <a:rPr lang="ru-RU" altLang="ru-RU" dirty="0" smtClean="0"/>
              <a:t>Профиль и выбор профессии, самореализация в среде «сеть знаний»</a:t>
            </a:r>
          </a:p>
          <a:p>
            <a:pPr eaLnBrk="1" hangingPunct="1"/>
            <a:r>
              <a:rPr lang="ru-RU" altLang="ru-RU" dirty="0" smtClean="0"/>
              <a:t>Саморазвитие и самообучение в среде «сеть знаний»</a:t>
            </a:r>
          </a:p>
          <a:p>
            <a:pPr eaLnBrk="1" hangingPunct="1"/>
            <a:r>
              <a:rPr lang="ru-RU" altLang="ru-RU" dirty="0" smtClean="0"/>
              <a:t>Мои партнеры в среде «сеть знаний»</a:t>
            </a:r>
          </a:p>
          <a:p>
            <a:pPr eaLnBrk="1" hangingPunct="1"/>
            <a:endParaRPr lang="ru-RU" altLang="ru-RU" dirty="0" smtClean="0"/>
          </a:p>
        </p:txBody>
      </p:sp>
    </p:spTree>
    <p:extLst>
      <p:ext uri="{BB962C8B-B14F-4D97-AF65-F5344CB8AC3E}">
        <p14:creationId xmlns:p14="http://schemas.microsoft.com/office/powerpoint/2010/main" val="24030023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p:txBody>
          <a:bodyPr>
            <a:normAutofit fontScale="90000"/>
          </a:bodyPr>
          <a:lstStyle/>
          <a:p>
            <a:pPr eaLnBrk="1" hangingPunct="1"/>
            <a:r>
              <a:rPr lang="ru-RU" altLang="ru-RU" sz="3200" smtClean="0"/>
              <a:t>Я в мире знаний в школе и дома: электронный портфель и электронное портфолио</a:t>
            </a:r>
          </a:p>
        </p:txBody>
      </p:sp>
      <p:sp>
        <p:nvSpPr>
          <p:cNvPr id="45059" name="Объект 2"/>
          <p:cNvSpPr>
            <a:spLocks noGrp="1"/>
          </p:cNvSpPr>
          <p:nvPr>
            <p:ph idx="1"/>
          </p:nvPr>
        </p:nvSpPr>
        <p:spPr/>
        <p:txBody>
          <a:bodyPr/>
          <a:lstStyle/>
          <a:p>
            <a:pPr eaLnBrk="1" hangingPunct="1"/>
            <a:endParaRPr lang="ru-RU" altLang="ru-RU" smtClean="0"/>
          </a:p>
        </p:txBody>
      </p:sp>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09800"/>
            <a:ext cx="5238750"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1"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1463675"/>
            <a:ext cx="4381500" cy="271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13" y="4557713"/>
            <a:ext cx="263207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070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p:txBody>
          <a:bodyPr>
            <a:normAutofit fontScale="90000"/>
          </a:bodyPr>
          <a:lstStyle/>
          <a:p>
            <a:pPr eaLnBrk="1" hangingPunct="1"/>
            <a:r>
              <a:rPr lang="ru-RU" altLang="ru-RU" dirty="0" smtClean="0"/>
              <a:t>Сеть знаний: триада электронного портфеля ученика</a:t>
            </a:r>
          </a:p>
        </p:txBody>
      </p:sp>
      <p:sp>
        <p:nvSpPr>
          <p:cNvPr id="47107" name="Объект 2"/>
          <p:cNvSpPr>
            <a:spLocks noGrp="1"/>
          </p:cNvSpPr>
          <p:nvPr>
            <p:ph idx="1"/>
          </p:nvPr>
        </p:nvSpPr>
        <p:spPr>
          <a:xfrm>
            <a:off x="533400" y="1600200"/>
            <a:ext cx="8229600" cy="4530725"/>
          </a:xfrm>
        </p:spPr>
        <p:txBody>
          <a:bodyPr/>
          <a:lstStyle/>
          <a:p>
            <a:pPr eaLnBrk="1" hangingPunct="1"/>
            <a:r>
              <a:rPr lang="ru-RU" altLang="ru-RU" sz="2800" i="1" dirty="0" smtClean="0"/>
              <a:t>Содержание обучения</a:t>
            </a:r>
            <a:r>
              <a:rPr lang="ru-RU" altLang="ru-RU" sz="2800" dirty="0" smtClean="0"/>
              <a:t>: электронный УМК, ДО, ООР и МООК – интегратор всех образовательных ресурсов и учебников – мир открытых знаний</a:t>
            </a:r>
          </a:p>
          <a:p>
            <a:pPr eaLnBrk="1" hangingPunct="1"/>
            <a:r>
              <a:rPr lang="ru-RU" altLang="ru-RU" sz="2800" i="1" dirty="0" smtClean="0"/>
              <a:t>Результаты обучения </a:t>
            </a:r>
            <a:r>
              <a:rPr lang="ru-RU" altLang="ru-RU" sz="2800" dirty="0" smtClean="0"/>
              <a:t>ученика: электронное портфолио в системе открытых знаний</a:t>
            </a:r>
          </a:p>
          <a:p>
            <a:pPr eaLnBrk="1" hangingPunct="1"/>
            <a:r>
              <a:rPr lang="ru-RU" altLang="ru-RU" sz="2800" i="1" dirty="0" smtClean="0"/>
              <a:t>Технологии обслуживания облака </a:t>
            </a:r>
            <a:r>
              <a:rPr lang="ru-RU" altLang="ru-RU" sz="2800" dirty="0" smtClean="0"/>
              <a:t>сети открытых знаний в Интернете для доступа в  школе, вне школы  и из  дома, в том числе средствами </a:t>
            </a:r>
            <a:r>
              <a:rPr lang="ru-RU" altLang="ru-RU" sz="2800" dirty="0" err="1" smtClean="0"/>
              <a:t>видеоприсутствия</a:t>
            </a:r>
            <a:r>
              <a:rPr lang="ru-RU" altLang="ru-RU" sz="2800" dirty="0" smtClean="0"/>
              <a:t> и мобильных технологий</a:t>
            </a:r>
          </a:p>
        </p:txBody>
      </p:sp>
    </p:spTree>
    <p:extLst>
      <p:ext uri="{BB962C8B-B14F-4D97-AF65-F5344CB8AC3E}">
        <p14:creationId xmlns:p14="http://schemas.microsoft.com/office/powerpoint/2010/main" val="21305268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a:xfrm>
            <a:off x="457200" y="277813"/>
            <a:ext cx="8382000" cy="1139825"/>
          </a:xfrm>
        </p:spPr>
        <p:txBody>
          <a:bodyPr>
            <a:normAutofit/>
          </a:bodyPr>
          <a:lstStyle/>
          <a:p>
            <a:pPr eaLnBrk="1" hangingPunct="1"/>
            <a:r>
              <a:rPr lang="ru-RU" altLang="ru-RU" sz="3600" dirty="0" smtClean="0"/>
              <a:t>Сеть открытых знаний: </a:t>
            </a:r>
            <a:r>
              <a:rPr lang="ru-RU" altLang="ru-RU" sz="3600" dirty="0" err="1" smtClean="0"/>
              <a:t>партнерская</a:t>
            </a:r>
            <a:r>
              <a:rPr lang="ru-RU" altLang="ru-RU" sz="3600" dirty="0" smtClean="0"/>
              <a:t> сеть</a:t>
            </a:r>
          </a:p>
        </p:txBody>
      </p:sp>
      <p:sp>
        <p:nvSpPr>
          <p:cNvPr id="44035" name="Объект 2"/>
          <p:cNvSpPr>
            <a:spLocks noGrp="1"/>
          </p:cNvSpPr>
          <p:nvPr>
            <p:ph idx="1"/>
          </p:nvPr>
        </p:nvSpPr>
        <p:spPr>
          <a:xfrm>
            <a:off x="381000" y="990600"/>
            <a:ext cx="8229600" cy="4530725"/>
          </a:xfrm>
        </p:spPr>
        <p:txBody>
          <a:bodyPr>
            <a:normAutofit fontScale="92500" lnSpcReduction="20000"/>
          </a:bodyPr>
          <a:lstStyle/>
          <a:p>
            <a:pPr eaLnBrk="1" hangingPunct="1"/>
            <a:r>
              <a:rPr lang="ru-RU" altLang="ru-RU" sz="2800" smtClean="0"/>
              <a:t>Школы  и органы управления образованием</a:t>
            </a:r>
          </a:p>
          <a:p>
            <a:pPr eaLnBrk="1" hangingPunct="1"/>
            <a:r>
              <a:rPr lang="ru-RU" altLang="ru-RU" sz="2800" smtClean="0"/>
              <a:t>Издательства</a:t>
            </a:r>
          </a:p>
          <a:p>
            <a:pPr eaLnBrk="1" hangingPunct="1"/>
            <a:r>
              <a:rPr lang="ru-RU" altLang="ru-RU" sz="2800" smtClean="0"/>
              <a:t>Медакомпании</a:t>
            </a:r>
          </a:p>
          <a:p>
            <a:pPr eaLnBrk="1" hangingPunct="1"/>
            <a:r>
              <a:rPr lang="ru-RU" altLang="ru-RU" sz="2800" smtClean="0"/>
              <a:t>Интернет-провайдеры</a:t>
            </a:r>
          </a:p>
          <a:p>
            <a:pPr eaLnBrk="1" hangingPunct="1"/>
            <a:r>
              <a:rPr lang="ru-RU" altLang="ru-RU" sz="2800" smtClean="0"/>
              <a:t>Держатели образовательных порталов России и регионов</a:t>
            </a:r>
          </a:p>
          <a:p>
            <a:pPr eaLnBrk="1" hangingPunct="1"/>
            <a:r>
              <a:rPr lang="ru-RU" altLang="ru-RU" sz="2800" smtClean="0"/>
              <a:t>Дистанционные школы  при университетах</a:t>
            </a:r>
          </a:p>
          <a:p>
            <a:pPr eaLnBrk="1" hangingPunct="1"/>
            <a:r>
              <a:rPr lang="ru-RU" altLang="ru-RU" sz="2800" smtClean="0"/>
              <a:t>Библиотеки</a:t>
            </a:r>
          </a:p>
          <a:p>
            <a:pPr eaLnBrk="1" hangingPunct="1"/>
            <a:r>
              <a:rPr lang="ru-RU" altLang="ru-RU" sz="2800" smtClean="0"/>
              <a:t>Музеи, театры, спортивные арены</a:t>
            </a:r>
          </a:p>
          <a:p>
            <a:pPr eaLnBrk="1" hangingPunct="1"/>
            <a:r>
              <a:rPr lang="ru-RU" altLang="ru-RU" sz="2800" smtClean="0"/>
              <a:t>Научные и общественные организации</a:t>
            </a:r>
          </a:p>
          <a:p>
            <a:pPr eaLnBrk="1" hangingPunct="1"/>
            <a:r>
              <a:rPr lang="ru-RU" altLang="ru-RU" sz="2800" smtClean="0"/>
              <a:t>Кабельное и Интернет-образовательное ТВ</a:t>
            </a:r>
          </a:p>
        </p:txBody>
      </p:sp>
    </p:spTree>
    <p:extLst>
      <p:ext uri="{BB962C8B-B14F-4D97-AF65-F5344CB8AC3E}">
        <p14:creationId xmlns:p14="http://schemas.microsoft.com/office/powerpoint/2010/main" val="14301334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Источники</a:t>
            </a:r>
            <a:endParaRPr lang="ru-RU" dirty="0"/>
          </a:p>
        </p:txBody>
      </p:sp>
      <p:sp>
        <p:nvSpPr>
          <p:cNvPr id="3" name="Объект 2"/>
          <p:cNvSpPr>
            <a:spLocks noGrp="1"/>
          </p:cNvSpPr>
          <p:nvPr>
            <p:ph idx="1"/>
          </p:nvPr>
        </p:nvSpPr>
        <p:spPr/>
        <p:txBody>
          <a:bodyPr>
            <a:normAutofit lnSpcReduction="10000"/>
          </a:bodyPr>
          <a:lstStyle/>
          <a:p>
            <a:r>
              <a:rPr lang="ru-RU" dirty="0" smtClean="0">
                <a:hlinkClick r:id="rId2"/>
              </a:rPr>
              <a:t>«БИНОМ»</a:t>
            </a:r>
          </a:p>
          <a:p>
            <a:pPr marL="82296" indent="0">
              <a:buNone/>
            </a:pPr>
            <a:r>
              <a:rPr lang="en-US" dirty="0" smtClean="0">
                <a:hlinkClick r:id="rId2"/>
              </a:rPr>
              <a:t>http</a:t>
            </a:r>
            <a:r>
              <a:rPr lang="en-US" dirty="0">
                <a:hlinkClick r:id="rId2"/>
              </a:rPr>
              <a:t>://metodist.Lbz.ru</a:t>
            </a:r>
            <a:r>
              <a:rPr lang="en-US" dirty="0"/>
              <a:t>   </a:t>
            </a:r>
          </a:p>
          <a:p>
            <a:r>
              <a:rPr lang="ru-RU" dirty="0" smtClean="0">
                <a:hlinkClick r:id="rId3"/>
              </a:rPr>
              <a:t>«</a:t>
            </a:r>
            <a:r>
              <a:rPr lang="ru-RU" dirty="0" err="1" smtClean="0">
                <a:hlinkClick r:id="rId3"/>
              </a:rPr>
              <a:t>КиМ</a:t>
            </a:r>
            <a:r>
              <a:rPr lang="ru-RU" dirty="0" smtClean="0">
                <a:hlinkClick r:id="rId3"/>
              </a:rPr>
              <a:t>»</a:t>
            </a:r>
          </a:p>
          <a:p>
            <a:pPr marL="82296" indent="0">
              <a:buNone/>
            </a:pPr>
            <a:r>
              <a:rPr lang="en-US" dirty="0" smtClean="0">
                <a:hlinkClick r:id="rId3"/>
              </a:rPr>
              <a:t>http</a:t>
            </a:r>
            <a:r>
              <a:rPr lang="en-US" dirty="0">
                <a:hlinkClick r:id="rId3"/>
              </a:rPr>
              <a:t>://itextbook.cm.ru</a:t>
            </a:r>
            <a:r>
              <a:rPr lang="en-US" dirty="0"/>
              <a:t> </a:t>
            </a:r>
          </a:p>
          <a:p>
            <a:r>
              <a:rPr lang="ru-RU" dirty="0">
                <a:hlinkClick r:id="rId4"/>
              </a:rPr>
              <a:t>ИИТО ЮНЕСКО</a:t>
            </a:r>
          </a:p>
          <a:p>
            <a:pPr marL="82296" indent="0">
              <a:buNone/>
            </a:pPr>
            <a:r>
              <a:rPr lang="en-US" dirty="0">
                <a:hlinkClick r:id="rId4"/>
              </a:rPr>
              <a:t>http://ru.iite.unesco.org/oer_and_digital_pedagogy/oer/</a:t>
            </a:r>
            <a:endParaRPr lang="en-US" dirty="0"/>
          </a:p>
          <a:p>
            <a:r>
              <a:rPr lang="ru-RU" dirty="0" smtClean="0">
                <a:hlinkClick r:id="rId5"/>
              </a:rPr>
              <a:t>Цветкова М и Якушина Е.</a:t>
            </a:r>
          </a:p>
          <a:p>
            <a:pPr marL="82296" indent="0">
              <a:buNone/>
            </a:pPr>
            <a:r>
              <a:rPr lang="en-US" dirty="0" smtClean="0">
                <a:hlinkClick r:id="rId5"/>
              </a:rPr>
              <a:t>http</a:t>
            </a:r>
            <a:r>
              <a:rPr lang="en-US" dirty="0">
                <a:hlinkClick r:id="rId5"/>
              </a:rPr>
              <a:t>://digital-edu.ru</a:t>
            </a:r>
            <a:r>
              <a:rPr lang="en-US" dirty="0"/>
              <a:t>  </a:t>
            </a:r>
          </a:p>
          <a:p>
            <a:endParaRPr lang="ru-RU" dirty="0"/>
          </a:p>
        </p:txBody>
      </p:sp>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620688"/>
            <a:ext cx="343852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518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Модели электронных учебников: глобальный вызов </a:t>
            </a:r>
            <a:r>
              <a:rPr lang="ru-RU" smtClean="0"/>
              <a:t>и этапы </a:t>
            </a:r>
            <a:endParaRPr lang="ru-RU" dirty="0"/>
          </a:p>
        </p:txBody>
      </p:sp>
      <p:sp>
        <p:nvSpPr>
          <p:cNvPr id="3" name="Объект 2"/>
          <p:cNvSpPr>
            <a:spLocks noGrp="1"/>
          </p:cNvSpPr>
          <p:nvPr>
            <p:ph idx="1"/>
          </p:nvPr>
        </p:nvSpPr>
        <p:spPr/>
        <p:txBody>
          <a:bodyPr>
            <a:normAutofit lnSpcReduction="10000"/>
          </a:bodyPr>
          <a:lstStyle/>
          <a:p>
            <a:r>
              <a:rPr lang="ru-RU" dirty="0" smtClean="0"/>
              <a:t>Замкнутая модель «Интерактивный текст» (</a:t>
            </a:r>
            <a:r>
              <a:rPr lang="en-US" dirty="0" smtClean="0"/>
              <a:t>media-book</a:t>
            </a:r>
            <a:r>
              <a:rPr lang="ru-RU" dirty="0" smtClean="0"/>
              <a:t>) </a:t>
            </a:r>
            <a:r>
              <a:rPr lang="ru-RU" sz="2200" dirty="0" smtClean="0"/>
              <a:t>(на основе учебников  и ресурсов только конкретного производителя)</a:t>
            </a:r>
          </a:p>
          <a:p>
            <a:r>
              <a:rPr lang="ru-RU" dirty="0" smtClean="0"/>
              <a:t>Открытая модель гипертекстового веб-учебника в глобальной сети «Облако учебников»</a:t>
            </a:r>
            <a:r>
              <a:rPr lang="en-US" dirty="0" smtClean="0"/>
              <a:t> (</a:t>
            </a:r>
            <a:r>
              <a:rPr lang="en-US" dirty="0" err="1" smtClean="0"/>
              <a:t>i</a:t>
            </a:r>
            <a:r>
              <a:rPr lang="en-US" dirty="0" smtClean="0"/>
              <a:t>-textbook)</a:t>
            </a:r>
            <a:r>
              <a:rPr lang="ru-RU" dirty="0" smtClean="0"/>
              <a:t> </a:t>
            </a:r>
            <a:r>
              <a:rPr lang="ru-RU" sz="2200" dirty="0" smtClean="0"/>
              <a:t>(на основе текста учебников и всех открытых образовательных ресурсов)</a:t>
            </a:r>
          </a:p>
          <a:p>
            <a:r>
              <a:rPr lang="ru-RU" dirty="0" smtClean="0"/>
              <a:t>Открытая глобальная онлайн модель курсов «Сеть знаний»</a:t>
            </a:r>
            <a:r>
              <a:rPr lang="en-US" dirty="0" smtClean="0"/>
              <a:t> (Net-knowledge)</a:t>
            </a:r>
            <a:r>
              <a:rPr lang="ru-RU" dirty="0" smtClean="0"/>
              <a:t> </a:t>
            </a:r>
            <a:r>
              <a:rPr lang="ru-RU" sz="2000" dirty="0" smtClean="0"/>
              <a:t>(на основе требований к программам и любых источников знаний)</a:t>
            </a:r>
            <a:endParaRPr lang="ru-RU" sz="2000" dirty="0"/>
          </a:p>
        </p:txBody>
      </p:sp>
    </p:spTree>
    <p:extLst>
      <p:ext uri="{BB962C8B-B14F-4D97-AF65-F5344CB8AC3E}">
        <p14:creationId xmlns:p14="http://schemas.microsoft.com/office/powerpoint/2010/main" val="1046139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Конструкты глобальной сети знаний 				</a:t>
            </a:r>
            <a:endParaRPr lang="ru-RU" sz="20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2604214170"/>
              </p:ext>
            </p:extLst>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Кольцо 11"/>
          <p:cNvSpPr/>
          <p:nvPr/>
        </p:nvSpPr>
        <p:spPr>
          <a:xfrm>
            <a:off x="3707904" y="2348880"/>
            <a:ext cx="2880320" cy="2880320"/>
          </a:xfrm>
          <a:prstGeom prst="donut">
            <a:avLst>
              <a:gd name="adj" fmla="val 26925"/>
            </a:avLst>
          </a:prstGeom>
          <a:solidFill>
            <a:schemeClr val="accent1">
              <a:lumMod val="20000"/>
              <a:lumOff val="8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Овал 12"/>
          <p:cNvSpPr/>
          <p:nvPr/>
        </p:nvSpPr>
        <p:spPr>
          <a:xfrm>
            <a:off x="2627784" y="2105819"/>
            <a:ext cx="1836204" cy="1656184"/>
          </a:xfrm>
          <a:prstGeom prst="ellipse">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2051720" y="1196752"/>
            <a:ext cx="5976664" cy="5472608"/>
          </a:xfrm>
          <a:prstGeom prst="ellipse">
            <a:avLst/>
          </a:prstGeom>
          <a:solidFill>
            <a:schemeClr val="accent2">
              <a:lumMod val="40000"/>
              <a:lumOff val="60000"/>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Штриховая стрелка вправо 15"/>
          <p:cNvSpPr/>
          <p:nvPr/>
        </p:nvSpPr>
        <p:spPr>
          <a:xfrm>
            <a:off x="1475656" y="2105819"/>
            <a:ext cx="1872208" cy="945072"/>
          </a:xfrm>
          <a:prstGeom prst="striped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t>20 век </a:t>
            </a:r>
            <a:r>
              <a:rPr lang="en-US" dirty="0" err="1" smtClean="0"/>
              <a:t>Mediabook</a:t>
            </a:r>
            <a:endParaRPr lang="ru-RU" dirty="0"/>
          </a:p>
        </p:txBody>
      </p:sp>
      <p:sp>
        <p:nvSpPr>
          <p:cNvPr id="17" name="Штриховая стрелка вправо 16"/>
          <p:cNvSpPr/>
          <p:nvPr/>
        </p:nvSpPr>
        <p:spPr>
          <a:xfrm>
            <a:off x="1475656" y="3284984"/>
            <a:ext cx="2808312" cy="1008112"/>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Школа 2020</a:t>
            </a:r>
          </a:p>
          <a:p>
            <a:pPr algn="ctr"/>
            <a:r>
              <a:rPr lang="ru-RU" dirty="0" smtClean="0"/>
              <a:t> </a:t>
            </a:r>
            <a:r>
              <a:rPr lang="en-US" dirty="0" err="1" smtClean="0"/>
              <a:t>i</a:t>
            </a:r>
            <a:r>
              <a:rPr lang="en-US" dirty="0" smtClean="0"/>
              <a:t>-textbook</a:t>
            </a:r>
            <a:endParaRPr lang="ru-RU" dirty="0"/>
          </a:p>
        </p:txBody>
      </p:sp>
      <p:sp>
        <p:nvSpPr>
          <p:cNvPr id="18" name="Штриховая стрелка вправо 17"/>
          <p:cNvSpPr/>
          <p:nvPr/>
        </p:nvSpPr>
        <p:spPr>
          <a:xfrm>
            <a:off x="1475656" y="5614739"/>
            <a:ext cx="4896544" cy="1080120"/>
          </a:xfrm>
          <a:prstGeom prst="striped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smtClean="0"/>
              <a:t>Школа 21 века: </a:t>
            </a:r>
            <a:r>
              <a:rPr lang="en-US" dirty="0" smtClean="0"/>
              <a:t>Net-knowledge</a:t>
            </a:r>
            <a:endParaRPr lang="ru-RU" dirty="0"/>
          </a:p>
        </p:txBody>
      </p:sp>
    </p:spTree>
    <p:extLst>
      <p:ext uri="{BB962C8B-B14F-4D97-AF65-F5344CB8AC3E}">
        <p14:creationId xmlns:p14="http://schemas.microsoft.com/office/powerpoint/2010/main" val="583091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Формула развития сети знаний</a:t>
            </a:r>
            <a:endParaRPr lang="ru-RU" dirty="0"/>
          </a:p>
        </p:txBody>
      </p:sp>
      <p:sp>
        <p:nvSpPr>
          <p:cNvPr id="3" name="Объект 2"/>
          <p:cNvSpPr>
            <a:spLocks noGrp="1"/>
          </p:cNvSpPr>
          <p:nvPr>
            <p:ph idx="1"/>
          </p:nvPr>
        </p:nvSpPr>
        <p:spPr/>
        <p:txBody>
          <a:bodyPr>
            <a:normAutofit fontScale="92500"/>
          </a:bodyPr>
          <a:lstStyle/>
          <a:p>
            <a:r>
              <a:rPr lang="ru-RU" dirty="0" smtClean="0"/>
              <a:t>Сеть знаний как </a:t>
            </a:r>
            <a:r>
              <a:rPr lang="ru-RU" dirty="0" err="1" smtClean="0"/>
              <a:t>госуслуга</a:t>
            </a:r>
            <a:r>
              <a:rPr lang="ru-RU" dirty="0" smtClean="0"/>
              <a:t> образования=</a:t>
            </a:r>
          </a:p>
          <a:p>
            <a:pPr marL="82296" indent="0">
              <a:buNone/>
            </a:pPr>
            <a:r>
              <a:rPr lang="en-US" sz="4300" dirty="0" smtClean="0">
                <a:sym typeface="Symbol"/>
              </a:rPr>
              <a:t></a:t>
            </a:r>
            <a:r>
              <a:rPr lang="en-US" dirty="0" smtClean="0">
                <a:sym typeface="Symbol"/>
              </a:rPr>
              <a:t>(</a:t>
            </a:r>
            <a:r>
              <a:rPr lang="ru-RU" dirty="0" smtClean="0">
                <a:sym typeface="Symbol"/>
              </a:rPr>
              <a:t>Личный кабинет ученика,</a:t>
            </a:r>
            <a:r>
              <a:rPr lang="en-US" sz="4300" dirty="0" smtClean="0">
                <a:sym typeface="Symbol"/>
              </a:rPr>
              <a:t></a:t>
            </a:r>
            <a:r>
              <a:rPr lang="en-US" dirty="0" smtClean="0">
                <a:sym typeface="Symbol"/>
              </a:rPr>
              <a:t> </a:t>
            </a:r>
            <a:r>
              <a:rPr lang="ru-RU" dirty="0" smtClean="0">
                <a:sym typeface="Symbol"/>
              </a:rPr>
              <a:t>(открытые </a:t>
            </a:r>
            <a:r>
              <a:rPr lang="ru-RU" dirty="0" err="1" smtClean="0">
                <a:sym typeface="Symbol"/>
              </a:rPr>
              <a:t>интернет-ресурсы</a:t>
            </a:r>
            <a:r>
              <a:rPr lang="ru-RU" dirty="0" smtClean="0">
                <a:sym typeface="Symbol"/>
              </a:rPr>
              <a:t> познавательного, развивающего и культурно-социального назначения) </a:t>
            </a:r>
            <a:r>
              <a:rPr lang="en-US" sz="4300" dirty="0" smtClean="0">
                <a:sym typeface="Symbol"/>
              </a:rPr>
              <a:t></a:t>
            </a:r>
            <a:r>
              <a:rPr lang="en-US" dirty="0" smtClean="0">
                <a:sym typeface="Symbol"/>
              </a:rPr>
              <a:t> (</a:t>
            </a:r>
            <a:r>
              <a:rPr lang="ru-RU" dirty="0" smtClean="0">
                <a:sym typeface="Symbol"/>
              </a:rPr>
              <a:t>корпоративные и партнерские веб-ресурсы вузов, школ, библиотек, музеев, образовательных центров. регионов )</a:t>
            </a:r>
            <a:r>
              <a:rPr lang="en-US" sz="4300" dirty="0" smtClean="0">
                <a:sym typeface="Symbol"/>
              </a:rPr>
              <a:t></a:t>
            </a:r>
            <a:r>
              <a:rPr lang="ru-RU" dirty="0" smtClean="0"/>
              <a:t> ( рекомендованные медиа-учебники различных издательств)</a:t>
            </a:r>
          </a:p>
          <a:p>
            <a:endParaRPr lang="ru-RU" dirty="0"/>
          </a:p>
        </p:txBody>
      </p:sp>
    </p:spTree>
    <p:extLst>
      <p:ext uri="{BB962C8B-B14F-4D97-AF65-F5344CB8AC3E}">
        <p14:creationId xmlns:p14="http://schemas.microsoft.com/office/powerpoint/2010/main" val="1587173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Функциональность</a:t>
            </a:r>
            <a:endParaRPr lang="ru-RU" dirty="0"/>
          </a:p>
        </p:txBody>
      </p:sp>
      <p:sp>
        <p:nvSpPr>
          <p:cNvPr id="3" name="Объект 2"/>
          <p:cNvSpPr>
            <a:spLocks noGrp="1"/>
          </p:cNvSpPr>
          <p:nvPr>
            <p:ph idx="1"/>
          </p:nvPr>
        </p:nvSpPr>
        <p:spPr/>
        <p:txBody>
          <a:bodyPr>
            <a:normAutofit fontScale="92500" lnSpcReduction="20000"/>
          </a:bodyPr>
          <a:lstStyle/>
          <a:p>
            <a:r>
              <a:rPr lang="ru-RU" i="1" dirty="0" smtClean="0"/>
              <a:t>Открытость</a:t>
            </a:r>
            <a:r>
              <a:rPr lang="ru-RU" dirty="0" smtClean="0"/>
              <a:t> – возможность обогащать собственными творческими материалами</a:t>
            </a:r>
          </a:p>
          <a:p>
            <a:r>
              <a:rPr lang="ru-RU" i="1" dirty="0" smtClean="0"/>
              <a:t>Мобильность </a:t>
            </a:r>
            <a:r>
              <a:rPr lang="ru-RU" dirty="0" smtClean="0"/>
              <a:t>– онлайн</a:t>
            </a:r>
            <a:r>
              <a:rPr lang="ru-RU" i="1" dirty="0" smtClean="0"/>
              <a:t> </a:t>
            </a:r>
            <a:r>
              <a:rPr lang="ru-RU" dirty="0" smtClean="0"/>
              <a:t>доступ </a:t>
            </a:r>
            <a:r>
              <a:rPr lang="ru-RU" dirty="0"/>
              <a:t>через любое </a:t>
            </a:r>
            <a:r>
              <a:rPr lang="ru-RU" dirty="0" smtClean="0"/>
              <a:t>устройство</a:t>
            </a:r>
          </a:p>
          <a:p>
            <a:r>
              <a:rPr lang="ru-RU" i="1" dirty="0" smtClean="0"/>
              <a:t>Массовость</a:t>
            </a:r>
            <a:r>
              <a:rPr lang="ru-RU" dirty="0" smtClean="0"/>
              <a:t> - предоставление </a:t>
            </a:r>
            <a:r>
              <a:rPr lang="ru-RU" dirty="0"/>
              <a:t>доступа к учебникам всем участникам образовательного </a:t>
            </a:r>
            <a:r>
              <a:rPr lang="ru-RU" dirty="0" smtClean="0"/>
              <a:t>процесса</a:t>
            </a:r>
          </a:p>
          <a:p>
            <a:r>
              <a:rPr lang="ru-RU" i="1" dirty="0" err="1" smtClean="0"/>
              <a:t>Коммуникативность</a:t>
            </a:r>
            <a:r>
              <a:rPr lang="ru-RU" dirty="0" smtClean="0"/>
              <a:t> – возможность общаться  с образовательными </a:t>
            </a:r>
            <a:r>
              <a:rPr lang="ru-RU" dirty="0" err="1" smtClean="0"/>
              <a:t>партнерами</a:t>
            </a:r>
            <a:r>
              <a:rPr lang="ru-RU" dirty="0" smtClean="0"/>
              <a:t> без политических и географических границ</a:t>
            </a:r>
            <a:endParaRPr lang="ru-RU" dirty="0"/>
          </a:p>
          <a:p>
            <a:endParaRPr lang="ru-RU" dirty="0" smtClean="0"/>
          </a:p>
          <a:p>
            <a:endParaRPr lang="ru-RU" dirty="0"/>
          </a:p>
          <a:p>
            <a:endParaRPr lang="ru-RU" dirty="0"/>
          </a:p>
        </p:txBody>
      </p:sp>
    </p:spTree>
    <p:extLst>
      <p:ext uri="{BB962C8B-B14F-4D97-AF65-F5344CB8AC3E}">
        <p14:creationId xmlns:p14="http://schemas.microsoft.com/office/powerpoint/2010/main" val="1902835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Особенности обучения в </a:t>
            </a:r>
            <a:r>
              <a:rPr lang="ru-RU" dirty="0" smtClean="0"/>
              <a:t>«</a:t>
            </a:r>
            <a:r>
              <a:rPr lang="ru-RU" dirty="0" smtClean="0"/>
              <a:t>цифровой</a:t>
            </a:r>
            <a:r>
              <a:rPr lang="ru-RU" dirty="0" smtClean="0"/>
              <a:t>» </a:t>
            </a:r>
            <a:r>
              <a:rPr lang="ru-RU" dirty="0" smtClean="0"/>
              <a:t>школе</a:t>
            </a:r>
            <a:endParaRPr lang="ru-RU" dirty="0"/>
          </a:p>
        </p:txBody>
      </p:sp>
      <p:sp>
        <p:nvSpPr>
          <p:cNvPr id="3" name="Объект 2"/>
          <p:cNvSpPr>
            <a:spLocks noGrp="1"/>
          </p:cNvSpPr>
          <p:nvPr>
            <p:ph idx="1"/>
          </p:nvPr>
        </p:nvSpPr>
        <p:spPr/>
        <p:txBody>
          <a:bodyPr>
            <a:normAutofit fontScale="70000" lnSpcReduction="20000"/>
          </a:bodyPr>
          <a:lstStyle/>
          <a:p>
            <a:r>
              <a:rPr lang="ru-RU" i="1" dirty="0" err="1" smtClean="0"/>
              <a:t>Профилизация</a:t>
            </a:r>
            <a:r>
              <a:rPr lang="ru-RU" dirty="0" smtClean="0"/>
              <a:t>: систематизация, углубление и профильное наукоемкое расширение курса по предмету</a:t>
            </a:r>
          </a:p>
          <a:p>
            <a:r>
              <a:rPr lang="ru-RU" i="1" dirty="0" smtClean="0"/>
              <a:t>Индивидуализация</a:t>
            </a:r>
            <a:r>
              <a:rPr lang="ru-RU" dirty="0" smtClean="0"/>
              <a:t>: конструирование наполнения портфеля предметными  курсами по выбору самим школьником</a:t>
            </a:r>
          </a:p>
          <a:p>
            <a:r>
              <a:rPr lang="ru-RU" i="1" dirty="0" smtClean="0"/>
              <a:t>Исследовательская культура </a:t>
            </a:r>
            <a:r>
              <a:rPr lang="ru-RU" dirty="0" smtClean="0"/>
              <a:t>как творческая учебная деятельность, технологичность в выбранных предметах</a:t>
            </a:r>
          </a:p>
          <a:p>
            <a:r>
              <a:rPr lang="ru-RU" i="1" dirty="0" smtClean="0"/>
              <a:t>Самоконтроль</a:t>
            </a:r>
            <a:r>
              <a:rPr lang="ru-RU" dirty="0" smtClean="0"/>
              <a:t> готовности к ГИА и ЕГЭ – как индикатор готовности к дальнейшему профессиональному образованию</a:t>
            </a:r>
          </a:p>
          <a:p>
            <a:r>
              <a:rPr lang="ru-RU" i="1" dirty="0" smtClean="0"/>
              <a:t>Самостоятельность в учении </a:t>
            </a:r>
            <a:r>
              <a:rPr lang="ru-RU" dirty="0" smtClean="0"/>
              <a:t>в глобальной сети знаний: ИКТ активность учеников и педагогов в информационной среде (облаке) открытой сети  знаний</a:t>
            </a:r>
          </a:p>
          <a:p>
            <a:endParaRPr lang="ru-RU" dirty="0"/>
          </a:p>
        </p:txBody>
      </p:sp>
    </p:spTree>
    <p:extLst>
      <p:ext uri="{BB962C8B-B14F-4D97-AF65-F5344CB8AC3E}">
        <p14:creationId xmlns:p14="http://schemas.microsoft.com/office/powerpoint/2010/main" val="1757191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Новая педагогика</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725585402"/>
              </p:ext>
            </p:extLst>
          </p:nvPr>
        </p:nvGraphicFramePr>
        <p:xfrm>
          <a:off x="1435100" y="1447800"/>
          <a:ext cx="7499350" cy="4480560"/>
        </p:xfrm>
        <a:graphic>
          <a:graphicData uri="http://schemas.openxmlformats.org/drawingml/2006/table">
            <a:tbl>
              <a:tblPr firstRow="1" bandRow="1">
                <a:tableStyleId>{5C22544A-7EE6-4342-B048-85BDC9FD1C3A}</a:tableStyleId>
              </a:tblPr>
              <a:tblGrid>
                <a:gridCol w="3749675">
                  <a:extLst>
                    <a:ext uri="{9D8B030D-6E8A-4147-A177-3AD203B41FA5}">
                      <a16:colId xmlns:a16="http://schemas.microsoft.com/office/drawing/2014/main" val="20000"/>
                    </a:ext>
                  </a:extLst>
                </a:gridCol>
                <a:gridCol w="3749675">
                  <a:extLst>
                    <a:ext uri="{9D8B030D-6E8A-4147-A177-3AD203B41FA5}">
                      <a16:colId xmlns:a16="http://schemas.microsoft.com/office/drawing/2014/main" val="20001"/>
                    </a:ext>
                  </a:extLst>
                </a:gridCol>
              </a:tblGrid>
              <a:tr h="370840">
                <a:tc>
                  <a:txBody>
                    <a:bodyPr/>
                    <a:lstStyle/>
                    <a:p>
                      <a:r>
                        <a:rPr lang="ru-RU" dirty="0" smtClean="0"/>
                        <a:t>Индустриальное общество:</a:t>
                      </a:r>
                    </a:p>
                    <a:p>
                      <a:r>
                        <a:rPr lang="ru-RU" dirty="0" smtClean="0"/>
                        <a:t>Школа-фабрика знаний</a:t>
                      </a:r>
                    </a:p>
                    <a:p>
                      <a:r>
                        <a:rPr lang="ru-RU" dirty="0" smtClean="0"/>
                        <a:t>В центре – образовательный процесс</a:t>
                      </a:r>
                      <a:endParaRPr lang="ru-RU" dirty="0"/>
                    </a:p>
                  </a:txBody>
                  <a:tcPr/>
                </a:tc>
                <a:tc>
                  <a:txBody>
                    <a:bodyPr/>
                    <a:lstStyle/>
                    <a:p>
                      <a:r>
                        <a:rPr lang="ru-RU" dirty="0" smtClean="0"/>
                        <a:t>Информационное общество:</a:t>
                      </a:r>
                    </a:p>
                    <a:p>
                      <a:r>
                        <a:rPr lang="ru-RU" dirty="0" smtClean="0"/>
                        <a:t>Школа открытых знаний</a:t>
                      </a:r>
                    </a:p>
                    <a:p>
                      <a:r>
                        <a:rPr lang="ru-RU" dirty="0" smtClean="0"/>
                        <a:t>В центре – </a:t>
                      </a:r>
                      <a:r>
                        <a:rPr lang="ru-RU" dirty="0" err="1" smtClean="0"/>
                        <a:t>самостояние</a:t>
                      </a:r>
                      <a:r>
                        <a:rPr lang="ru-RU" baseline="0" dirty="0" smtClean="0"/>
                        <a:t> ученика в учении</a:t>
                      </a:r>
                      <a:endParaRPr lang="ru-RU" dirty="0"/>
                    </a:p>
                  </a:txBody>
                  <a:tcPr/>
                </a:tc>
                <a:extLst>
                  <a:ext uri="{0D108BD9-81ED-4DB2-BD59-A6C34878D82A}">
                    <a16:rowId xmlns:a16="http://schemas.microsoft.com/office/drawing/2014/main" val="10000"/>
                  </a:ext>
                </a:extLst>
              </a:tr>
              <a:tr h="370840">
                <a:tc>
                  <a:txBody>
                    <a:bodyPr/>
                    <a:lstStyle/>
                    <a:p>
                      <a:r>
                        <a:rPr lang="ru-RU" dirty="0" smtClean="0"/>
                        <a:t>Чему обучать (Стандарт, учебники)</a:t>
                      </a:r>
                      <a:endParaRPr lang="ru-RU" dirty="0"/>
                    </a:p>
                  </a:txBody>
                  <a:tcPr/>
                </a:tc>
                <a:tc>
                  <a:txBody>
                    <a:bodyPr/>
                    <a:lstStyle/>
                    <a:p>
                      <a:r>
                        <a:rPr lang="ru-RU" dirty="0" smtClean="0"/>
                        <a:t>Что мне изучать (инвариантная часть стандарта</a:t>
                      </a:r>
                      <a:r>
                        <a:rPr lang="ru-RU" baseline="0" dirty="0" smtClean="0"/>
                        <a:t> и курсы по выбору, онлайн курсы в глобальной  сети знаний </a:t>
                      </a:r>
                      <a:r>
                        <a:rPr lang="ru-RU" dirty="0" smtClean="0"/>
                        <a:t>)</a:t>
                      </a:r>
                      <a:endParaRPr lang="ru-RU" dirty="0"/>
                    </a:p>
                  </a:txBody>
                  <a:tcPr/>
                </a:tc>
                <a:extLst>
                  <a:ext uri="{0D108BD9-81ED-4DB2-BD59-A6C34878D82A}">
                    <a16:rowId xmlns:a16="http://schemas.microsoft.com/office/drawing/2014/main" val="10001"/>
                  </a:ext>
                </a:extLst>
              </a:tr>
              <a:tr h="370840">
                <a:tc>
                  <a:txBody>
                    <a:bodyPr/>
                    <a:lstStyle/>
                    <a:p>
                      <a:r>
                        <a:rPr lang="ru-RU" dirty="0" smtClean="0"/>
                        <a:t>Как обучать (традиционная педагогика)</a:t>
                      </a:r>
                      <a:endParaRPr lang="ru-RU" dirty="0"/>
                    </a:p>
                  </a:txBody>
                  <a:tcPr/>
                </a:tc>
                <a:tc>
                  <a:txBody>
                    <a:bodyPr/>
                    <a:lstStyle/>
                    <a:p>
                      <a:r>
                        <a:rPr lang="ru-RU" dirty="0" smtClean="0"/>
                        <a:t>Как мне учиться (новая педагогика должна ответить на вопрос: как учиться в сети знаний, что такое</a:t>
                      </a:r>
                      <a:r>
                        <a:rPr lang="ru-RU" baseline="0" dirty="0" smtClean="0"/>
                        <a:t> «знание» как объект учения</a:t>
                      </a:r>
                      <a:r>
                        <a:rPr lang="ru-RU" dirty="0" smtClean="0"/>
                        <a:t> )</a:t>
                      </a:r>
                      <a:endParaRPr lang="ru-RU" dirty="0"/>
                    </a:p>
                  </a:txBody>
                  <a:tcPr/>
                </a:tc>
                <a:extLst>
                  <a:ext uri="{0D108BD9-81ED-4DB2-BD59-A6C34878D82A}">
                    <a16:rowId xmlns:a16="http://schemas.microsoft.com/office/drawing/2014/main" val="10002"/>
                  </a:ext>
                </a:extLst>
              </a:tr>
              <a:tr h="370840">
                <a:tc>
                  <a:txBody>
                    <a:bodyPr/>
                    <a:lstStyle/>
                    <a:p>
                      <a:r>
                        <a:rPr lang="ru-RU" dirty="0" smtClean="0"/>
                        <a:t>Кого обучать (возрастной подход)</a:t>
                      </a:r>
                      <a:endParaRPr lang="ru-RU" dirty="0"/>
                    </a:p>
                  </a:txBody>
                  <a:tcPr/>
                </a:tc>
                <a:tc>
                  <a:txBody>
                    <a:bodyPr/>
                    <a:lstStyle/>
                    <a:p>
                      <a:r>
                        <a:rPr lang="ru-RU" dirty="0" smtClean="0"/>
                        <a:t>С кем мне учиться (открытая</a:t>
                      </a:r>
                      <a:r>
                        <a:rPr lang="ru-RU" baseline="0" dirty="0" smtClean="0"/>
                        <a:t> школа: сетевые группы, сетевые педагоги, профессиональные эксперты</a:t>
                      </a:r>
                      <a:r>
                        <a:rPr lang="ru-RU" dirty="0" smtClean="0"/>
                        <a:t>)</a:t>
                      </a:r>
                      <a:endParaRPr lang="ru-RU" dirty="0"/>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1916088" y="5934670"/>
            <a:ext cx="6192688" cy="923330"/>
          </a:xfrm>
          <a:prstGeom prst="rect">
            <a:avLst/>
          </a:prstGeom>
          <a:noFill/>
        </p:spPr>
        <p:txBody>
          <a:bodyPr wrap="square" rtlCol="0">
            <a:spAutoFit/>
          </a:bodyPr>
          <a:lstStyle/>
          <a:p>
            <a:r>
              <a:rPr lang="ru-RU" dirty="0" smtClean="0"/>
              <a:t>Реализовать принципы «новой педагогики» школы информационного общества возможно  в глобальной сети знаний. Как формировать глобальную сеть знаний?</a:t>
            </a:r>
            <a:endParaRPr lang="ru-RU" dirty="0"/>
          </a:p>
        </p:txBody>
      </p:sp>
    </p:spTree>
    <p:extLst>
      <p:ext uri="{BB962C8B-B14F-4D97-AF65-F5344CB8AC3E}">
        <p14:creationId xmlns:p14="http://schemas.microsoft.com/office/powerpoint/2010/main" val="5624759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255</TotalTime>
  <Words>2202</Words>
  <Application>Microsoft Office PowerPoint</Application>
  <PresentationFormat>Экран (4:3)</PresentationFormat>
  <Paragraphs>264</Paragraphs>
  <Slides>39</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39</vt:i4>
      </vt:variant>
    </vt:vector>
  </HeadingPairs>
  <TitlesOfParts>
    <vt:vector size="48" baseType="lpstr">
      <vt:lpstr>Arial</vt:lpstr>
      <vt:lpstr>Calibri</vt:lpstr>
      <vt:lpstr>Corbel</vt:lpstr>
      <vt:lpstr>Garamond</vt:lpstr>
      <vt:lpstr>Gill Sans MT</vt:lpstr>
      <vt:lpstr>Symbol</vt:lpstr>
      <vt:lpstr>Verdana</vt:lpstr>
      <vt:lpstr>Wingdings 2</vt:lpstr>
      <vt:lpstr>Солнцестояние</vt:lpstr>
      <vt:lpstr>Электронные учебники в информационной образовательной среде школ</vt:lpstr>
      <vt:lpstr>Презентация PowerPoint</vt:lpstr>
      <vt:lpstr>ИОС 2020:  традиции + инновации доступные для каждого</vt:lpstr>
      <vt:lpstr>Модели электронных учебников: глобальный вызов и этапы </vt:lpstr>
      <vt:lpstr>Конструкты глобальной сети знаний     </vt:lpstr>
      <vt:lpstr>Формула развития сети знаний</vt:lpstr>
      <vt:lpstr>Функциональность</vt:lpstr>
      <vt:lpstr>Особенности обучения в «цифровой» школе</vt:lpstr>
      <vt:lpstr>Новая педагогика</vt:lpstr>
      <vt:lpstr>Модель е-УМК – «Открытые знания»</vt:lpstr>
      <vt:lpstr>ЭУМК на основе  е-параграфа системы учебников</vt:lpstr>
      <vt:lpstr>Электронные учебники ФГОС</vt:lpstr>
      <vt:lpstr>Электронный УМК</vt:lpstr>
      <vt:lpstr>Навигация по ресурсам ЭУМК </vt:lpstr>
      <vt:lpstr>Объекты ЭУ: Учебный текст</vt:lpstr>
      <vt:lpstr>Объекты ЭУ: Наглядные материалы</vt:lpstr>
      <vt:lpstr>Объекты ЭУ: Тренинги решения задач, контроль</vt:lpstr>
      <vt:lpstr>Открытые онлайн  курсы и образовательные  сообщества</vt:lpstr>
      <vt:lpstr>Функциональность среды ЭУМК</vt:lpstr>
      <vt:lpstr>портфолио</vt:lpstr>
      <vt:lpstr>Общая сетевая культура</vt:lpstr>
      <vt:lpstr>Электронный УМК «Школа БИНОМ» http://itextbook.cm.ru </vt:lpstr>
      <vt:lpstr>Конструкты ИОС</vt:lpstr>
      <vt:lpstr>Конструируем урок с е-УМК  Модель «1: многим» в ИОС школы</vt:lpstr>
      <vt:lpstr>Конструируем урок с е-УМК  Модель «1:1» в ИОС школы</vt:lpstr>
      <vt:lpstr>Конструируем урок с ЭУМК  Модель «Многие:1» в видеосети</vt:lpstr>
      <vt:lpstr>Презентация PowerPoint</vt:lpstr>
      <vt:lpstr>ЭУМК в модели  мобильного обучения</vt:lpstr>
      <vt:lpstr>Облако учебников России</vt:lpstr>
      <vt:lpstr>От электронного учебника и тетради к электронному ПОРТФЕЛЮ (интеграция)</vt:lpstr>
      <vt:lpstr>ИОС 2020: ПРОБЛЕМА интеграции традиции + инновации доступные для каждого</vt:lpstr>
      <vt:lpstr>ИОС 2020: ПРОБЛЕМА интеграции традиции + инновации доступные для каждого</vt:lpstr>
      <vt:lpstr>Модель «открытая сеть знаний» http://www.digital-edu.ru/</vt:lpstr>
      <vt:lpstr>Мой электронный портфель, моя семья, мой класс, мои учителя</vt:lpstr>
      <vt:lpstr>Я в мире открытых знаний</vt:lpstr>
      <vt:lpstr>Я в мире знаний в школе и дома: электронный портфель и электронное портфолио</vt:lpstr>
      <vt:lpstr>Сеть знаний: триада электронного портфеля ученика</vt:lpstr>
      <vt:lpstr>Сеть открытых знаний: партнерская сеть</vt:lpstr>
      <vt:lpstr>Источники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Электронный УМК старшая школа</dc:title>
  <dc:creator>1</dc:creator>
  <cp:lastModifiedBy>Marina Tsvetkova</cp:lastModifiedBy>
  <cp:revision>43</cp:revision>
  <dcterms:created xsi:type="dcterms:W3CDTF">2013-04-26T12:30:38Z</dcterms:created>
  <dcterms:modified xsi:type="dcterms:W3CDTF">2016-03-15T09:05:08Z</dcterms:modified>
</cp:coreProperties>
</file>